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5"/>
  </p:sldMasterIdLst>
  <p:notesMasterIdLst>
    <p:notesMasterId r:id="rId45"/>
  </p:notesMasterIdLst>
  <p:handoutMasterIdLst>
    <p:handoutMasterId r:id="rId46"/>
  </p:handoutMasterIdLst>
  <p:sldIdLst>
    <p:sldId id="441" r:id="rId6"/>
    <p:sldId id="432" r:id="rId7"/>
    <p:sldId id="301" r:id="rId8"/>
    <p:sldId id="434" r:id="rId9"/>
    <p:sldId id="409" r:id="rId10"/>
    <p:sldId id="410" r:id="rId11"/>
    <p:sldId id="302" r:id="rId12"/>
    <p:sldId id="435" r:id="rId13"/>
    <p:sldId id="444" r:id="rId14"/>
    <p:sldId id="445" r:id="rId15"/>
    <p:sldId id="388" r:id="rId16"/>
    <p:sldId id="443" r:id="rId17"/>
    <p:sldId id="446" r:id="rId18"/>
    <p:sldId id="437" r:id="rId19"/>
    <p:sldId id="412" r:id="rId20"/>
    <p:sldId id="438" r:id="rId21"/>
    <p:sldId id="359" r:id="rId22"/>
    <p:sldId id="433" r:id="rId23"/>
    <p:sldId id="317" r:id="rId24"/>
    <p:sldId id="430" r:id="rId25"/>
    <p:sldId id="319" r:id="rId26"/>
    <p:sldId id="431" r:id="rId27"/>
    <p:sldId id="322" r:id="rId28"/>
    <p:sldId id="413" r:id="rId29"/>
    <p:sldId id="447" r:id="rId30"/>
    <p:sldId id="448" r:id="rId31"/>
    <p:sldId id="449" r:id="rId32"/>
    <p:sldId id="450" r:id="rId33"/>
    <p:sldId id="451" r:id="rId34"/>
    <p:sldId id="452" r:id="rId35"/>
    <p:sldId id="439" r:id="rId36"/>
    <p:sldId id="402" r:id="rId37"/>
    <p:sldId id="411" r:id="rId38"/>
    <p:sldId id="440" r:id="rId39"/>
    <p:sldId id="406" r:id="rId40"/>
    <p:sldId id="429" r:id="rId41"/>
    <p:sldId id="300" r:id="rId42"/>
    <p:sldId id="400" r:id="rId43"/>
    <p:sldId id="336" r:id="rId44"/>
  </p:sldIdLst>
  <p:sldSz cx="12192000" cy="6858000"/>
  <p:notesSz cx="6858000" cy="9296400"/>
  <p:custDataLst>
    <p:tags r:id="rId47"/>
  </p:custDataLst>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6">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7406D"/>
    <a:srgbClr val="0000FF"/>
    <a:srgbClr val="000066"/>
    <a:srgbClr val="3333FF"/>
    <a:srgbClr val="0000CC"/>
    <a:srgbClr val="0066FF"/>
    <a:srgbClr val="FFFF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AB518-12B2-45F9-8376-15C0964321CA}" v="4" dt="2024-11-20T15:11:04.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65" autoAdjust="0"/>
  </p:normalViewPr>
  <p:slideViewPr>
    <p:cSldViewPr>
      <p:cViewPr varScale="1">
        <p:scale>
          <a:sx n="79" d="100"/>
          <a:sy n="79" d="100"/>
        </p:scale>
        <p:origin x="178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88" y="-870"/>
      </p:cViewPr>
      <p:guideLst>
        <p:guide orient="horz" pos="2926"/>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498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47675" y="4351338"/>
            <a:ext cx="5903913" cy="4184650"/>
          </a:xfrm>
          <a:prstGeom prst="rect">
            <a:avLst/>
          </a:prstGeom>
          <a:noFill/>
          <a:ln w="12700">
            <a:noFill/>
            <a:miter lim="800000"/>
            <a:headEnd/>
            <a:tailEnd/>
          </a:ln>
          <a:effectLst/>
        </p:spPr>
        <p:txBody>
          <a:bodyPr vert="horz" wrap="square" lIns="91793" tIns="45091" rIns="91793" bIns="450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5" name="Rectangle 3"/>
          <p:cNvSpPr>
            <a:spLocks noGrp="1" noRot="1" noChangeAspect="1" noChangeArrowheads="1" noTextEdit="1"/>
          </p:cNvSpPr>
          <p:nvPr>
            <p:ph type="sldImg" idx="2"/>
          </p:nvPr>
        </p:nvSpPr>
        <p:spPr bwMode="auto">
          <a:xfrm>
            <a:off x="4763" y="687388"/>
            <a:ext cx="6173787" cy="3473450"/>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3890963" y="8863013"/>
            <a:ext cx="2992437" cy="458787"/>
          </a:xfrm>
          <a:prstGeom prst="rect">
            <a:avLst/>
          </a:prstGeom>
          <a:noFill/>
          <a:ln w="12700">
            <a:noFill/>
            <a:miter lim="800000"/>
            <a:headEnd type="none" w="sm" len="sm"/>
            <a:tailEnd type="none" w="sm" len="sm"/>
          </a:ln>
          <a:effectLst/>
        </p:spPr>
        <p:txBody>
          <a:bodyPr vert="horz" wrap="square" lIns="91522" tIns="45761" rIns="91522" bIns="45761" numCol="1" anchor="b" anchorCtr="0" compatLnSpc="1">
            <a:prstTxWarp prst="textNoShape">
              <a:avLst/>
            </a:prstTxWarp>
          </a:bodyPr>
          <a:lstStyle>
            <a:lvl1pPr algn="r" defTabSz="915988" eaLnBrk="0" hangingPunct="0">
              <a:defRPr sz="1200" b="1" i="1" smtClean="0">
                <a:latin typeface="Times New Roman" charset="0"/>
              </a:defRPr>
            </a:lvl1pPr>
          </a:lstStyle>
          <a:p>
            <a:pPr>
              <a:defRPr/>
            </a:pPr>
            <a:fld id="{E02515BD-7301-44E9-9176-13B5B747C470}" type="slidenum">
              <a:rPr lang="en-US"/>
              <a:pPr>
                <a:defRPr/>
              </a:pPr>
              <a:t>‹#›</a:t>
            </a:fld>
            <a:endParaRPr lang="en-US"/>
          </a:p>
        </p:txBody>
      </p:sp>
    </p:spTree>
    <p:extLst>
      <p:ext uri="{BB962C8B-B14F-4D97-AF65-F5344CB8AC3E}">
        <p14:creationId xmlns:p14="http://schemas.microsoft.com/office/powerpoint/2010/main" val="3896178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0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0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0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0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2900" y="676275"/>
            <a:ext cx="62484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a:t>
            </a:r>
            <a:r>
              <a:rPr lang="en-US" b="1"/>
              <a:t>of July</a:t>
            </a:r>
            <a:r>
              <a:rPr lang="en-US" b="1" baseline="0"/>
              <a:t> 2022</a:t>
            </a:r>
            <a:r>
              <a:rPr lang="en-US" b="1"/>
              <a:t>. </a:t>
            </a:r>
            <a:r>
              <a:rPr lang="en-US" sz="1000" b="1" dirty="0"/>
              <a:t>To ensure this is the most current version, please go to https://tjaglcs.army.mil/  and locate the STPs within the "Training" area/box of the </a:t>
            </a:r>
            <a:r>
              <a:rPr lang="en-US" sz="1000" b="1" dirty="0" err="1"/>
              <a:t>tjaglcs</a:t>
            </a:r>
            <a:r>
              <a:rPr lang="en-US" sz="1000" b="1" dirty="0"/>
              <a:t> site.</a:t>
            </a:r>
          </a:p>
        </p:txBody>
      </p:sp>
    </p:spTree>
    <p:extLst>
      <p:ext uri="{BB962C8B-B14F-4D97-AF65-F5344CB8AC3E}">
        <p14:creationId xmlns:p14="http://schemas.microsoft.com/office/powerpoint/2010/main" val="141898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4763" y="687388"/>
            <a:ext cx="6173787" cy="3473450"/>
          </a:xfrm>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Statistics according to the AP </a:t>
            </a:r>
          </a:p>
          <a:p>
            <a:endParaRPr lang="en-US" altLang="en-US" b="1" dirty="0"/>
          </a:p>
          <a:p>
            <a:r>
              <a:rPr lang="en-US" dirty="0"/>
              <a:t>The figures show that 255 commanders were fired since 2005, and that 78 of them were felled by sex-related offenses. A breakdown: 32 in the Army, 25 in the Navy, 11 in the Marine Corps and 10 in the Air Force.</a:t>
            </a:r>
            <a:endParaRPr lang="en-US" altLang="en-US" b="1" dirty="0"/>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3F9B71E5-5853-4166-8CA8-D4C20E9AC7CB}" type="slidenum">
              <a:rPr lang="en-US" altLang="en-US" sz="1200" smtClean="0"/>
              <a:pPr/>
              <a:t>10</a:t>
            </a:fld>
            <a:endParaRPr lang="en-US" altLang="en-US" sz="1200"/>
          </a:p>
        </p:txBody>
      </p:sp>
    </p:spTree>
    <p:extLst>
      <p:ext uri="{BB962C8B-B14F-4D97-AF65-F5344CB8AC3E}">
        <p14:creationId xmlns:p14="http://schemas.microsoft.com/office/powerpoint/2010/main" val="109109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sldNum" sz="quarter" idx="5"/>
          </p:nvPr>
        </p:nvSpPr>
        <p:spPr>
          <a:noFill/>
        </p:spPr>
        <p:txBody>
          <a:bodyPr/>
          <a:lstStyle/>
          <a:p>
            <a:fld id="{9524758B-8AD4-4FBE-BB5A-7A5D731B1879}" type="slidenum">
              <a:rPr lang="en-US"/>
              <a:pPr/>
              <a:t>11</a:t>
            </a:fld>
            <a:endParaRPr lang="en-US"/>
          </a:p>
        </p:txBody>
      </p:sp>
      <p:sp>
        <p:nvSpPr>
          <p:cNvPr id="35843" name="Rectangle 2052"/>
          <p:cNvSpPr>
            <a:spLocks noGrp="1" noRot="1" noChangeAspect="1" noChangeArrowheads="1" noTextEdit="1"/>
          </p:cNvSpPr>
          <p:nvPr>
            <p:ph type="sldImg"/>
          </p:nvPr>
        </p:nvSpPr>
        <p:spPr>
          <a:xfrm>
            <a:off x="4763" y="687388"/>
            <a:ext cx="6173787" cy="3473450"/>
          </a:xfrm>
          <a:ln/>
        </p:spPr>
      </p:sp>
      <p:sp>
        <p:nvSpPr>
          <p:cNvPr id="35844" name="Rectangle 2053"/>
          <p:cNvSpPr>
            <a:spLocks noGrp="1" noChangeArrowheads="1"/>
          </p:cNvSpPr>
          <p:nvPr>
            <p:ph type="body" idx="1"/>
          </p:nvPr>
        </p:nvSpPr>
        <p:spPr>
          <a:noFill/>
          <a:ln w="9525"/>
        </p:spPr>
        <p:txBody>
          <a:bodyPr/>
          <a:lstStyle/>
          <a:p>
            <a:pPr eaLnBrk="1" hangingPunct="1">
              <a:buFontTx/>
              <a:buChar char="•"/>
              <a:tabLst>
                <a:tab pos="514350" algn="l"/>
              </a:tabLst>
            </a:pPr>
            <a:r>
              <a:rPr lang="en-US" b="1" dirty="0"/>
              <a:t> Instructor Comments:</a:t>
            </a:r>
          </a:p>
          <a:p>
            <a:pPr marL="514350" lvl="1" eaLnBrk="1" hangingPunct="1">
              <a:buFontTx/>
              <a:buChar char="•"/>
              <a:tabLst>
                <a:tab pos="514350" algn="l"/>
              </a:tabLst>
            </a:pPr>
            <a:r>
              <a:rPr lang="en-US" dirty="0"/>
              <a:t> Old Army policy (prior to 1999) was effect-based only.  </a:t>
            </a:r>
          </a:p>
          <a:p>
            <a:pPr marL="514350" lvl="1" eaLnBrk="1" hangingPunct="1">
              <a:buFontTx/>
              <a:buChar char="•"/>
              <a:tabLst>
                <a:tab pos="514350" algn="l"/>
              </a:tabLst>
            </a:pPr>
            <a:r>
              <a:rPr lang="en-US" dirty="0"/>
              <a:t> Consisted of only 3 adverse effects.</a:t>
            </a:r>
          </a:p>
          <a:p>
            <a:pPr marL="514350" lvl="1" eaLnBrk="1" hangingPunct="1">
              <a:buFontTx/>
              <a:buChar char="•"/>
              <a:tabLst>
                <a:tab pos="514350" algn="l"/>
              </a:tabLst>
            </a:pPr>
            <a:r>
              <a:rPr lang="en-US" dirty="0"/>
              <a:t> Did not prohibit officer/enlisted dating except when it had a detrimental impact on GO&amp;D.</a:t>
            </a:r>
          </a:p>
        </p:txBody>
      </p:sp>
    </p:spTree>
    <p:extLst>
      <p:ext uri="{BB962C8B-B14F-4D97-AF65-F5344CB8AC3E}">
        <p14:creationId xmlns:p14="http://schemas.microsoft.com/office/powerpoint/2010/main" val="293540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sldNum" sz="quarter" idx="5"/>
          </p:nvPr>
        </p:nvSpPr>
        <p:spPr>
          <a:noFill/>
        </p:spPr>
        <p:txBody>
          <a:bodyPr/>
          <a:lstStyle/>
          <a:p>
            <a:fld id="{9524758B-8AD4-4FBE-BB5A-7A5D731B1879}" type="slidenum">
              <a:rPr lang="en-US"/>
              <a:pPr/>
              <a:t>12</a:t>
            </a:fld>
            <a:endParaRPr lang="en-US"/>
          </a:p>
        </p:txBody>
      </p:sp>
      <p:sp>
        <p:nvSpPr>
          <p:cNvPr id="35843" name="Rectangle 2052"/>
          <p:cNvSpPr>
            <a:spLocks noGrp="1" noRot="1" noChangeAspect="1" noChangeArrowheads="1" noTextEdit="1"/>
          </p:cNvSpPr>
          <p:nvPr>
            <p:ph type="sldImg"/>
          </p:nvPr>
        </p:nvSpPr>
        <p:spPr>
          <a:xfrm>
            <a:off x="4763" y="687388"/>
            <a:ext cx="6173787" cy="3473450"/>
          </a:xfrm>
          <a:ln/>
        </p:spPr>
      </p:sp>
      <p:sp>
        <p:nvSpPr>
          <p:cNvPr id="35844" name="Rectangle 2053"/>
          <p:cNvSpPr>
            <a:spLocks noGrp="1" noChangeArrowheads="1"/>
          </p:cNvSpPr>
          <p:nvPr>
            <p:ph type="body" idx="1"/>
          </p:nvPr>
        </p:nvSpPr>
        <p:spPr>
          <a:noFill/>
          <a:ln w="9525"/>
        </p:spPr>
        <p:txBody>
          <a:bodyPr/>
          <a:lstStyle/>
          <a:p>
            <a:pPr eaLnBrk="1" hangingPunct="1">
              <a:buFontTx/>
              <a:buChar char="•"/>
              <a:tabLst>
                <a:tab pos="514350" algn="l"/>
              </a:tabLst>
            </a:pPr>
            <a:r>
              <a:rPr lang="en-US" b="1" dirty="0"/>
              <a:t> Instructor Comments:</a:t>
            </a:r>
          </a:p>
          <a:p>
            <a:pPr marL="514350" lvl="1" eaLnBrk="1" hangingPunct="1">
              <a:buFontTx/>
              <a:buChar char="•"/>
              <a:tabLst>
                <a:tab pos="514350" algn="l"/>
              </a:tabLst>
            </a:pPr>
            <a:r>
              <a:rPr lang="en-US" dirty="0"/>
              <a:t> Old Army policy (prior to 1999) was effect-based only.  </a:t>
            </a:r>
          </a:p>
          <a:p>
            <a:pPr marL="514350" lvl="1" eaLnBrk="1" hangingPunct="1">
              <a:buFontTx/>
              <a:buChar char="•"/>
              <a:tabLst>
                <a:tab pos="514350" algn="l"/>
              </a:tabLst>
            </a:pPr>
            <a:r>
              <a:rPr lang="en-US" dirty="0"/>
              <a:t> Consisted of only 3 adverse effects.</a:t>
            </a:r>
          </a:p>
          <a:p>
            <a:pPr marL="514350" lvl="1" eaLnBrk="1" hangingPunct="1">
              <a:buFontTx/>
              <a:buChar char="•"/>
              <a:tabLst>
                <a:tab pos="514350" algn="l"/>
              </a:tabLst>
            </a:pPr>
            <a:r>
              <a:rPr lang="en-US" dirty="0"/>
              <a:t> Did not prohibit officer/enlisted dating except when it had a detrimental impact on GO&amp;D.</a:t>
            </a:r>
          </a:p>
        </p:txBody>
      </p:sp>
    </p:spTree>
    <p:extLst>
      <p:ext uri="{BB962C8B-B14F-4D97-AF65-F5344CB8AC3E}">
        <p14:creationId xmlns:p14="http://schemas.microsoft.com/office/powerpoint/2010/main" val="249033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sldNum" sz="quarter" idx="5"/>
          </p:nvPr>
        </p:nvSpPr>
        <p:spPr>
          <a:noFill/>
        </p:spPr>
        <p:txBody>
          <a:bodyPr/>
          <a:lstStyle/>
          <a:p>
            <a:fld id="{9524758B-8AD4-4FBE-BB5A-7A5D731B1879}" type="slidenum">
              <a:rPr lang="en-US"/>
              <a:pPr/>
              <a:t>13</a:t>
            </a:fld>
            <a:endParaRPr lang="en-US"/>
          </a:p>
        </p:txBody>
      </p:sp>
      <p:sp>
        <p:nvSpPr>
          <p:cNvPr id="35843" name="Rectangle 2052"/>
          <p:cNvSpPr>
            <a:spLocks noGrp="1" noRot="1" noChangeAspect="1" noChangeArrowheads="1" noTextEdit="1"/>
          </p:cNvSpPr>
          <p:nvPr>
            <p:ph type="sldImg"/>
          </p:nvPr>
        </p:nvSpPr>
        <p:spPr>
          <a:xfrm>
            <a:off x="4763" y="687388"/>
            <a:ext cx="6173787" cy="3473450"/>
          </a:xfrm>
          <a:ln/>
        </p:spPr>
      </p:sp>
      <p:sp>
        <p:nvSpPr>
          <p:cNvPr id="35844" name="Rectangle 2053"/>
          <p:cNvSpPr>
            <a:spLocks noGrp="1" noChangeArrowheads="1"/>
          </p:cNvSpPr>
          <p:nvPr>
            <p:ph type="body" idx="1"/>
          </p:nvPr>
        </p:nvSpPr>
        <p:spPr>
          <a:noFill/>
          <a:ln w="9525"/>
        </p:spPr>
        <p:txBody>
          <a:bodyPr/>
          <a:lstStyle/>
          <a:p>
            <a:pPr eaLnBrk="1" hangingPunct="1">
              <a:buFontTx/>
              <a:buChar char="•"/>
              <a:tabLst>
                <a:tab pos="514350" algn="l"/>
              </a:tabLst>
            </a:pPr>
            <a:r>
              <a:rPr lang="en-US" b="1" dirty="0"/>
              <a:t> Instructor Comments:</a:t>
            </a:r>
          </a:p>
          <a:p>
            <a:pPr marL="514350" lvl="1" eaLnBrk="1" hangingPunct="1">
              <a:buFontTx/>
              <a:buChar char="•"/>
              <a:tabLst>
                <a:tab pos="514350" algn="l"/>
              </a:tabLst>
            </a:pPr>
            <a:r>
              <a:rPr lang="en-US" dirty="0"/>
              <a:t> Old Army policy (prior to 1999) was effect-based only.  </a:t>
            </a:r>
          </a:p>
          <a:p>
            <a:pPr marL="514350" lvl="1" eaLnBrk="1" hangingPunct="1">
              <a:buFontTx/>
              <a:buChar char="•"/>
              <a:tabLst>
                <a:tab pos="514350" algn="l"/>
              </a:tabLst>
            </a:pPr>
            <a:r>
              <a:rPr lang="en-US" dirty="0"/>
              <a:t> Consisted of only 3 adverse effects.</a:t>
            </a:r>
          </a:p>
          <a:p>
            <a:pPr marL="514350" lvl="1" eaLnBrk="1" hangingPunct="1">
              <a:buFontTx/>
              <a:buChar char="•"/>
              <a:tabLst>
                <a:tab pos="514350" algn="l"/>
              </a:tabLst>
            </a:pPr>
            <a:r>
              <a:rPr lang="en-US" dirty="0"/>
              <a:t> Did not prohibit officer/enlisted dating except when it had a detrimental impact on GO&amp;D.</a:t>
            </a:r>
          </a:p>
        </p:txBody>
      </p:sp>
    </p:spTree>
    <p:extLst>
      <p:ext uri="{BB962C8B-B14F-4D97-AF65-F5344CB8AC3E}">
        <p14:creationId xmlns:p14="http://schemas.microsoft.com/office/powerpoint/2010/main" val="79908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AE289CC3-3797-413C-ABC5-8B9F16154B8C}" type="slidenum">
              <a:rPr lang="en-US" altLang="en-US" sz="1200" smtClean="0"/>
              <a:pPr/>
              <a:t>14</a:t>
            </a:fld>
            <a:endParaRPr lang="en-US" altLang="en-US" sz="1200"/>
          </a:p>
        </p:txBody>
      </p:sp>
      <p:sp>
        <p:nvSpPr>
          <p:cNvPr id="26627" name="Rectangle 2"/>
          <p:cNvSpPr>
            <a:spLocks noGrp="1" noRot="1" noChangeAspect="1" noChangeArrowheads="1" noTextEdit="1"/>
          </p:cNvSpPr>
          <p:nvPr>
            <p:ph type="sldImg"/>
          </p:nvPr>
        </p:nvSpPr>
        <p:spPr>
          <a:xfrm>
            <a:off x="4763" y="687388"/>
            <a:ext cx="6173787" cy="3473450"/>
          </a:xfrm>
          <a:ln/>
        </p:spPr>
      </p:sp>
      <p:sp>
        <p:nvSpPr>
          <p:cNvPr id="266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t>Current rule is </a:t>
            </a:r>
            <a:r>
              <a:rPr lang="en-US" altLang="en-US" sz="1800" u="sng" dirty="0"/>
              <a:t>punitive</a:t>
            </a:r>
            <a:r>
              <a:rPr lang="en-US" altLang="en-US" sz="1800" dirty="0"/>
              <a:t>, old was not.</a:t>
            </a:r>
          </a:p>
          <a:p>
            <a:r>
              <a:rPr lang="en-US" altLang="en-US" sz="1800" dirty="0"/>
              <a:t>All Soldiers bear responsibility for compliance</a:t>
            </a:r>
          </a:p>
          <a:p>
            <a:pPr lvl="1"/>
            <a:r>
              <a:rPr lang="en-US" altLang="en-US" sz="1800" i="1" dirty="0"/>
              <a:t>although, Senior member in best position to limit relationship</a:t>
            </a:r>
          </a:p>
          <a:p>
            <a:pPr lvl="1"/>
            <a:r>
              <a:rPr lang="en-US" altLang="en-US" sz="1800" i="1" dirty="0"/>
              <a:t>punishments may differ b/n parties</a:t>
            </a:r>
            <a:endParaRPr lang="en-US" altLang="en-US" sz="1800" b="1" i="1" dirty="0"/>
          </a:p>
          <a:p>
            <a:endParaRPr lang="en-US" altLang="en-US" sz="1800" dirty="0"/>
          </a:p>
          <a:p>
            <a:r>
              <a:rPr lang="en-US" altLang="en-US" sz="1800" dirty="0"/>
              <a:t>Consider a scenario where the is a founded investigation involving a Lieutenant Colonel Commander in a relationship with a Specialist who works in his S1 Shop. Based on the nature of that relationship, the evidence in that case may support what otherwise appears to be a disparate punishment and could look something like:</a:t>
            </a:r>
          </a:p>
          <a:p>
            <a:r>
              <a:rPr lang="en-US" altLang="en-US" sz="1800" dirty="0"/>
              <a:t>	- Specialist gets Letter of Reprimand; and  </a:t>
            </a:r>
          </a:p>
          <a:p>
            <a:r>
              <a:rPr lang="en-US" altLang="en-US" sz="1800" dirty="0"/>
              <a:t>	- Lieutenant Colonel is relieved of command and receives a General Officer Article 15 in addition to the Army Adverse Information Portal finding. </a:t>
            </a:r>
            <a:r>
              <a:rPr lang="en-US" altLang="en-US" dirty="0"/>
              <a:t>	</a:t>
            </a:r>
          </a:p>
        </p:txBody>
      </p:sp>
    </p:spTree>
    <p:extLst>
      <p:ext uri="{BB962C8B-B14F-4D97-AF65-F5344CB8AC3E}">
        <p14:creationId xmlns:p14="http://schemas.microsoft.com/office/powerpoint/2010/main" val="46017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sldNum" sz="quarter" idx="5"/>
          </p:nvPr>
        </p:nvSpPr>
        <p:spPr>
          <a:noFill/>
        </p:spPr>
        <p:txBody>
          <a:bodyPr/>
          <a:lstStyle/>
          <a:p>
            <a:fld id="{5EBD963B-1DAD-4D63-A75C-194204D515CB}" type="slidenum">
              <a:rPr lang="en-US"/>
              <a:pPr/>
              <a:t>15</a:t>
            </a:fld>
            <a:endParaRPr lang="en-US"/>
          </a:p>
        </p:txBody>
      </p:sp>
      <p:sp>
        <p:nvSpPr>
          <p:cNvPr id="37891" name="Rectangle 4"/>
          <p:cNvSpPr>
            <a:spLocks noGrp="1" noRot="1" noChangeAspect="1" noChangeArrowheads="1" noTextEdit="1"/>
          </p:cNvSpPr>
          <p:nvPr>
            <p:ph type="sldImg"/>
          </p:nvPr>
        </p:nvSpPr>
        <p:spPr>
          <a:xfrm>
            <a:off x="4763" y="687388"/>
            <a:ext cx="6173787" cy="3473450"/>
          </a:xfrm>
          <a:ln/>
        </p:spPr>
      </p:sp>
      <p:sp>
        <p:nvSpPr>
          <p:cNvPr id="37892" name="Rectangle 5"/>
          <p:cNvSpPr>
            <a:spLocks noGrp="1" noChangeArrowheads="1"/>
          </p:cNvSpPr>
          <p:nvPr>
            <p:ph type="body" idx="1"/>
          </p:nvPr>
        </p:nvSpPr>
        <p:spPr>
          <a:noFill/>
          <a:ln w="9525"/>
        </p:spPr>
        <p:txBody>
          <a:bodyPr/>
          <a:lstStyle/>
          <a:p>
            <a:pPr eaLnBrk="1" hangingPunct="1">
              <a:buFontTx/>
              <a:buChar char="•"/>
              <a:tabLst>
                <a:tab pos="285750" algn="l"/>
              </a:tabLst>
            </a:pPr>
            <a:r>
              <a:rPr lang="en-US" b="1"/>
              <a:t> Instructor Comments:</a:t>
            </a:r>
            <a:r>
              <a:rPr lang="en-US"/>
              <a:t> </a:t>
            </a:r>
          </a:p>
          <a:p>
            <a:pPr marL="514350" lvl="2" eaLnBrk="1" hangingPunct="1">
              <a:buFontTx/>
              <a:buChar char="•"/>
              <a:tabLst>
                <a:tab pos="285750" algn="l"/>
              </a:tabLst>
            </a:pPr>
            <a:r>
              <a:rPr lang="en-US"/>
              <a:t> A violation of the regulation is punishable as a violation of Article 92 (Failure to obey  general order or regulation)</a:t>
            </a:r>
          </a:p>
          <a:p>
            <a:pPr marL="514350" lvl="2" eaLnBrk="1" hangingPunct="1">
              <a:buFontTx/>
              <a:buChar char="•"/>
              <a:tabLst>
                <a:tab pos="285750" algn="l"/>
              </a:tabLst>
            </a:pPr>
            <a:r>
              <a:rPr lang="en-US"/>
              <a:t> Disparate Treatment is okay:</a:t>
            </a:r>
          </a:p>
          <a:p>
            <a:pPr lvl="3" eaLnBrk="1" hangingPunct="1">
              <a:buFontTx/>
              <a:buChar char="•"/>
              <a:tabLst>
                <a:tab pos="285750" algn="l"/>
              </a:tabLst>
            </a:pPr>
            <a:r>
              <a:rPr lang="en-US"/>
              <a:t> LTC in relationship with SPC.  Appropriate punishments may include:</a:t>
            </a:r>
          </a:p>
          <a:p>
            <a:pPr lvl="4" eaLnBrk="1" hangingPunct="1">
              <a:buFontTx/>
              <a:buChar char="•"/>
              <a:tabLst>
                <a:tab pos="285750" algn="l"/>
              </a:tabLst>
            </a:pPr>
            <a:r>
              <a:rPr lang="en-US"/>
              <a:t> SPC gets LOR</a:t>
            </a:r>
          </a:p>
          <a:p>
            <a:pPr lvl="4" eaLnBrk="1" hangingPunct="1">
              <a:buFontTx/>
              <a:buChar char="•"/>
              <a:tabLst>
                <a:tab pos="285750" algn="l"/>
              </a:tabLst>
            </a:pPr>
            <a:r>
              <a:rPr lang="en-US"/>
              <a:t> LTC is relieved of command &amp; given Art 15	</a:t>
            </a:r>
          </a:p>
          <a:p>
            <a:pPr marL="514350" lvl="2" eaLnBrk="1" hangingPunct="1">
              <a:buFontTx/>
              <a:buChar char="•"/>
              <a:tabLst>
                <a:tab pos="285750" algn="l"/>
              </a:tabLst>
            </a:pPr>
            <a:r>
              <a:rPr lang="en-US"/>
              <a:t> This is an acceptable disposition of the cases as punishments may differ – Disparate power = Disparate punishment.</a:t>
            </a:r>
          </a:p>
        </p:txBody>
      </p:sp>
    </p:spTree>
    <p:extLst>
      <p:ext uri="{BB962C8B-B14F-4D97-AF65-F5344CB8AC3E}">
        <p14:creationId xmlns:p14="http://schemas.microsoft.com/office/powerpoint/2010/main" val="161971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84D37414-A847-4676-BF07-2BCC87B02A44}" type="slidenum">
              <a:rPr lang="en-US" altLang="en-US" sz="1200" smtClean="0"/>
              <a:pPr/>
              <a:t>16</a:t>
            </a:fld>
            <a:endParaRPr lang="en-US" altLang="en-US" sz="1200"/>
          </a:p>
        </p:txBody>
      </p:sp>
      <p:sp>
        <p:nvSpPr>
          <p:cNvPr id="28675" name="Rectangle 2"/>
          <p:cNvSpPr>
            <a:spLocks noGrp="1" noRot="1" noChangeAspect="1" noChangeArrowheads="1" noTextEdit="1"/>
          </p:cNvSpPr>
          <p:nvPr>
            <p:ph type="sldImg"/>
          </p:nvPr>
        </p:nvSpPr>
        <p:spPr>
          <a:xfrm>
            <a:off x="4763" y="687388"/>
            <a:ext cx="6173787" cy="3473450"/>
          </a:xfrm>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341313" algn="l"/>
              </a:tabLst>
            </a:pPr>
            <a:r>
              <a:rPr lang="en-US" altLang="en-US" sz="1800" dirty="0"/>
              <a:t>There are some relationships that are per se forbidden based on their status.</a:t>
            </a:r>
          </a:p>
          <a:p>
            <a:pPr>
              <a:tabLst>
                <a:tab pos="341313" algn="l"/>
              </a:tabLst>
            </a:pPr>
            <a:r>
              <a:rPr lang="en-US" altLang="en-US" sz="1800" dirty="0"/>
              <a:t>What do we mean by </a:t>
            </a:r>
            <a:r>
              <a:rPr lang="ja-JP" altLang="en-US" sz="1800" dirty="0"/>
              <a:t>“</a:t>
            </a:r>
            <a:r>
              <a:rPr lang="en-US" altLang="ja-JP" sz="1800" dirty="0"/>
              <a:t>status</a:t>
            </a:r>
            <a:r>
              <a:rPr lang="ja-JP" altLang="en-US" sz="1800" dirty="0"/>
              <a:t>”</a:t>
            </a:r>
            <a:r>
              <a:rPr lang="en-US" altLang="ja-JP" sz="1800" dirty="0"/>
              <a:t>?</a:t>
            </a:r>
          </a:p>
          <a:p>
            <a:pPr>
              <a:tabLst>
                <a:tab pos="341313" algn="l"/>
              </a:tabLst>
            </a:pPr>
            <a:endParaRPr lang="en-US" altLang="en-US" sz="1800" dirty="0"/>
          </a:p>
          <a:p>
            <a:pPr>
              <a:tabLst>
                <a:tab pos="341313" algn="l"/>
              </a:tabLst>
            </a:pPr>
            <a:r>
              <a:rPr lang="en-US" altLang="en-US" sz="1800" dirty="0"/>
              <a:t>Officer, including WO, and enlisted.</a:t>
            </a:r>
          </a:p>
          <a:p>
            <a:pPr>
              <a:tabLst>
                <a:tab pos="341313" algn="l"/>
              </a:tabLst>
            </a:pPr>
            <a:endParaRPr lang="en-US" altLang="en-US" sz="1800" dirty="0"/>
          </a:p>
          <a:p>
            <a:pPr>
              <a:tabLst>
                <a:tab pos="341313" algn="l"/>
              </a:tabLst>
            </a:pPr>
            <a:r>
              <a:rPr lang="en-US" altLang="en-US" sz="1800" dirty="0"/>
              <a:t>NCO</a:t>
            </a:r>
            <a:r>
              <a:rPr lang="en-US" altLang="en-US" sz="1800" baseline="0" dirty="0"/>
              <a:t> = CPL to CSM</a:t>
            </a:r>
          </a:p>
          <a:p>
            <a:pPr>
              <a:tabLst>
                <a:tab pos="341313" algn="l"/>
              </a:tabLst>
            </a:pPr>
            <a:r>
              <a:rPr lang="en-US" altLang="en-US" sz="1800" baseline="0" dirty="0"/>
              <a:t>Jr. Enlisted = PV1 to SPC</a:t>
            </a:r>
          </a:p>
        </p:txBody>
      </p:sp>
    </p:spTree>
    <p:extLst>
      <p:ext uri="{BB962C8B-B14F-4D97-AF65-F5344CB8AC3E}">
        <p14:creationId xmlns:p14="http://schemas.microsoft.com/office/powerpoint/2010/main" val="3310404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sldNum" sz="quarter" idx="5"/>
          </p:nvPr>
        </p:nvSpPr>
        <p:spPr>
          <a:noFill/>
        </p:spPr>
        <p:txBody>
          <a:bodyPr/>
          <a:lstStyle/>
          <a:p>
            <a:fld id="{BF1B0BF0-7D72-4860-8700-DB6238B6178F}" type="slidenum">
              <a:rPr lang="en-US"/>
              <a:pPr/>
              <a:t>17</a:t>
            </a:fld>
            <a:endParaRPr lang="en-US"/>
          </a:p>
        </p:txBody>
      </p:sp>
      <p:sp>
        <p:nvSpPr>
          <p:cNvPr id="39939" name="Rectangle 2"/>
          <p:cNvSpPr>
            <a:spLocks noGrp="1" noRot="1" noChangeAspect="1" noChangeArrowheads="1" noTextEdit="1"/>
          </p:cNvSpPr>
          <p:nvPr>
            <p:ph type="sldImg"/>
          </p:nvPr>
        </p:nvSpPr>
        <p:spPr>
          <a:xfrm>
            <a:off x="4763" y="687388"/>
            <a:ext cx="6173787" cy="3473450"/>
          </a:xfrm>
          <a:ln/>
        </p:spPr>
      </p:sp>
      <p:sp>
        <p:nvSpPr>
          <p:cNvPr id="39940" name="Rectangle 3"/>
          <p:cNvSpPr>
            <a:spLocks noGrp="1" noChangeArrowheads="1"/>
          </p:cNvSpPr>
          <p:nvPr>
            <p:ph type="body" idx="1"/>
          </p:nvPr>
        </p:nvSpPr>
        <p:spPr>
          <a:noFill/>
          <a:ln w="9525"/>
        </p:spPr>
        <p:txBody>
          <a:bodyPr/>
          <a:lstStyle/>
          <a:p>
            <a:pPr eaLnBrk="1" hangingPunct="1">
              <a:buFontTx/>
              <a:buChar char="•"/>
            </a:pPr>
            <a:r>
              <a:rPr lang="en-US" b="1"/>
              <a:t> Instructor Comments:</a:t>
            </a:r>
            <a:r>
              <a:rPr lang="en-US"/>
              <a:t> </a:t>
            </a:r>
          </a:p>
          <a:p>
            <a:pPr marL="514350" lvl="2" eaLnBrk="1" hangingPunct="1">
              <a:buFontTx/>
              <a:buChar char="•"/>
            </a:pPr>
            <a:r>
              <a:rPr lang="en-US"/>
              <a:t> There are three strictly prohibited relationships between officer and enlisted.  The details for each follow.</a:t>
            </a:r>
          </a:p>
        </p:txBody>
      </p:sp>
    </p:spTree>
    <p:extLst>
      <p:ext uri="{BB962C8B-B14F-4D97-AF65-F5344CB8AC3E}">
        <p14:creationId xmlns:p14="http://schemas.microsoft.com/office/powerpoint/2010/main" val="20198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sldNum" sz="quarter" idx="5"/>
          </p:nvPr>
        </p:nvSpPr>
        <p:spPr>
          <a:noFill/>
        </p:spPr>
        <p:txBody>
          <a:bodyPr/>
          <a:lstStyle/>
          <a:p>
            <a:fld id="{D40A321D-FA1A-4FFC-9995-7A13C3D85EF7}" type="slidenum">
              <a:rPr lang="en-US"/>
              <a:pPr/>
              <a:t>19</a:t>
            </a:fld>
            <a:endParaRPr lang="en-US"/>
          </a:p>
        </p:txBody>
      </p:sp>
      <p:sp>
        <p:nvSpPr>
          <p:cNvPr id="40963" name="Rectangle 4"/>
          <p:cNvSpPr>
            <a:spLocks noGrp="1" noRot="1" noChangeAspect="1" noChangeArrowheads="1" noTextEdit="1"/>
          </p:cNvSpPr>
          <p:nvPr>
            <p:ph type="sldImg"/>
          </p:nvPr>
        </p:nvSpPr>
        <p:spPr>
          <a:xfrm>
            <a:off x="4763" y="687388"/>
            <a:ext cx="6173787" cy="3473450"/>
          </a:xfrm>
          <a:ln/>
        </p:spPr>
      </p:sp>
      <p:sp>
        <p:nvSpPr>
          <p:cNvPr id="40964" name="Rectangle 5"/>
          <p:cNvSpPr>
            <a:spLocks noGrp="1" noChangeArrowheads="1"/>
          </p:cNvSpPr>
          <p:nvPr>
            <p:ph type="body" idx="1"/>
          </p:nvPr>
        </p:nvSpPr>
        <p:spPr>
          <a:noFill/>
          <a:ln w="9525"/>
        </p:spPr>
        <p:txBody>
          <a:bodyPr/>
          <a:lstStyle/>
          <a:p>
            <a:pPr eaLnBrk="1" hangingPunct="1">
              <a:buFontTx/>
              <a:buChar char="•"/>
              <a:tabLst>
                <a:tab pos="514350" algn="l"/>
              </a:tabLst>
            </a:pPr>
            <a:r>
              <a:rPr lang="en-US" b="1"/>
              <a:t> Instructor Comments:</a:t>
            </a:r>
            <a:r>
              <a:rPr lang="en-US"/>
              <a:t> </a:t>
            </a:r>
          </a:p>
          <a:p>
            <a:pPr marL="514350" lvl="1" eaLnBrk="1" hangingPunct="1">
              <a:buFontTx/>
              <a:buChar char="•"/>
              <a:tabLst>
                <a:tab pos="514350" algn="l"/>
              </a:tabLst>
            </a:pPr>
            <a:r>
              <a:rPr lang="en-US"/>
              <a:t> Prohibited:  Army officer borrowing money from any enlisted prohibited, as well as the reverse.</a:t>
            </a:r>
          </a:p>
          <a:p>
            <a:pPr marL="514350" lvl="1" eaLnBrk="1" hangingPunct="1">
              <a:buFontTx/>
              <a:buChar char="•"/>
              <a:tabLst>
                <a:tab pos="514350" algn="l"/>
              </a:tabLst>
            </a:pPr>
            <a:r>
              <a:rPr lang="en-US"/>
              <a:t> Acceptable: One time transaction.  Enlisted purchase of Officer’s car off the lemon lot, and the reverse.</a:t>
            </a:r>
          </a:p>
          <a:p>
            <a:pPr eaLnBrk="1" hangingPunct="1">
              <a:tabLst>
                <a:tab pos="514350" algn="l"/>
              </a:tabLst>
            </a:pPr>
            <a:endParaRPr lang="en-US"/>
          </a:p>
          <a:p>
            <a:pPr eaLnBrk="1" hangingPunct="1">
              <a:tabLst>
                <a:tab pos="514350" algn="l"/>
              </a:tabLst>
            </a:pPr>
            <a:endParaRPr lang="en-US"/>
          </a:p>
        </p:txBody>
      </p:sp>
    </p:spTree>
    <p:extLst>
      <p:ext uri="{BB962C8B-B14F-4D97-AF65-F5344CB8AC3E}">
        <p14:creationId xmlns:p14="http://schemas.microsoft.com/office/powerpoint/2010/main" val="195138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sldNum" sz="quarter" idx="5"/>
          </p:nvPr>
        </p:nvSpPr>
        <p:spPr>
          <a:noFill/>
        </p:spPr>
        <p:txBody>
          <a:bodyPr/>
          <a:lstStyle/>
          <a:p>
            <a:fld id="{C2D3A777-0685-4408-A7E2-C09CA0B50142}" type="slidenum">
              <a:rPr lang="en-US"/>
              <a:pPr/>
              <a:t>20</a:t>
            </a:fld>
            <a:endParaRPr lang="en-US"/>
          </a:p>
        </p:txBody>
      </p:sp>
      <p:sp>
        <p:nvSpPr>
          <p:cNvPr id="41987" name="Rectangle 4"/>
          <p:cNvSpPr>
            <a:spLocks noGrp="1" noRot="1" noChangeAspect="1" noChangeArrowheads="1" noTextEdit="1"/>
          </p:cNvSpPr>
          <p:nvPr>
            <p:ph type="sldImg"/>
          </p:nvPr>
        </p:nvSpPr>
        <p:spPr>
          <a:xfrm>
            <a:off x="4763" y="687388"/>
            <a:ext cx="6173787" cy="3473450"/>
          </a:xfrm>
          <a:ln/>
        </p:spPr>
      </p:sp>
      <p:sp>
        <p:nvSpPr>
          <p:cNvPr id="41988" name="Rectangle 5"/>
          <p:cNvSpPr>
            <a:spLocks noGrp="1" noChangeArrowheads="1"/>
          </p:cNvSpPr>
          <p:nvPr>
            <p:ph type="body" idx="1"/>
          </p:nvPr>
        </p:nvSpPr>
        <p:spPr>
          <a:noFill/>
          <a:ln w="9525"/>
        </p:spPr>
        <p:txBody>
          <a:bodyPr/>
          <a:lstStyle/>
          <a:p>
            <a:pPr eaLnBrk="1" hangingPunct="1">
              <a:buFontTx/>
              <a:buChar char="•"/>
              <a:tabLst>
                <a:tab pos="457200" algn="l"/>
              </a:tabLst>
            </a:pPr>
            <a:r>
              <a:rPr lang="en-US" b="1"/>
              <a:t> Instructor Comments:</a:t>
            </a:r>
            <a:r>
              <a:rPr lang="en-US"/>
              <a:t> </a:t>
            </a:r>
          </a:p>
          <a:p>
            <a:pPr marL="514350" lvl="1" eaLnBrk="1" hangingPunct="1">
              <a:buFontTx/>
              <a:buChar char="•"/>
              <a:tabLst>
                <a:tab pos="457200" algn="l"/>
              </a:tabLst>
            </a:pPr>
            <a:r>
              <a:rPr lang="en-US"/>
              <a:t> NG/USAR example:  Reserve LTC owns car dealership, hires enlisted through paper add to work for him.  LTC doesn’t have to fire the employee and the enlisted soldier doesn’t have to quit in this circumstance.</a:t>
            </a:r>
          </a:p>
          <a:p>
            <a:pPr eaLnBrk="1" hangingPunct="1">
              <a:tabLst>
                <a:tab pos="457200" algn="l"/>
              </a:tabLst>
            </a:pPr>
            <a:endParaRPr lang="en-US"/>
          </a:p>
        </p:txBody>
      </p:sp>
    </p:spTree>
    <p:extLst>
      <p:ext uri="{BB962C8B-B14F-4D97-AF65-F5344CB8AC3E}">
        <p14:creationId xmlns:p14="http://schemas.microsoft.com/office/powerpoint/2010/main" val="321847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sldNum" sz="quarter" idx="5"/>
          </p:nvPr>
        </p:nvSpPr>
        <p:spPr>
          <a:noFill/>
        </p:spPr>
        <p:txBody>
          <a:bodyPr/>
          <a:lstStyle/>
          <a:p>
            <a:fld id="{CD09A15A-75B9-4B62-A704-B00C52475440}" type="slidenum">
              <a:rPr lang="en-US"/>
              <a:pPr/>
              <a:t>2</a:t>
            </a:fld>
            <a:endParaRPr lang="en-US"/>
          </a:p>
        </p:txBody>
      </p:sp>
      <p:sp>
        <p:nvSpPr>
          <p:cNvPr id="29699" name="Rectangle 2"/>
          <p:cNvSpPr>
            <a:spLocks noGrp="1" noRot="1" noChangeAspect="1" noChangeArrowheads="1" noTextEdit="1"/>
          </p:cNvSpPr>
          <p:nvPr>
            <p:ph type="sldImg"/>
          </p:nvPr>
        </p:nvSpPr>
        <p:spPr>
          <a:xfrm>
            <a:off x="376238" y="687388"/>
            <a:ext cx="6173787" cy="3473450"/>
          </a:xfrm>
          <a:ln/>
        </p:spPr>
      </p:sp>
      <p:sp>
        <p:nvSpPr>
          <p:cNvPr id="29700" name="Rectangle 3"/>
          <p:cNvSpPr>
            <a:spLocks noGrp="1" noChangeArrowheads="1"/>
          </p:cNvSpPr>
          <p:nvPr>
            <p:ph type="body" idx="1"/>
          </p:nvPr>
        </p:nvSpPr>
        <p:spPr>
          <a:noFill/>
          <a:ln w="9525"/>
        </p:spPr>
        <p:txBody>
          <a:bodyPr/>
          <a:lstStyle/>
          <a:p>
            <a:pPr eaLnBrk="1" hangingPunct="1">
              <a:tabLst>
                <a:tab pos="514350" algn="l"/>
              </a:tabLst>
            </a:pPr>
            <a:r>
              <a:rPr lang="en-US" b="1" u="sng" dirty="0"/>
              <a:t>Instruction Note:  </a:t>
            </a:r>
          </a:p>
          <a:p>
            <a:pPr eaLnBrk="1" hangingPunct="1">
              <a:tabLst>
                <a:tab pos="514350" algn="l"/>
              </a:tabLst>
            </a:pPr>
            <a:r>
              <a:rPr lang="en-US" b="1" dirty="0"/>
              <a:t>Selected Note Pages contain instruction comments to assist with your presentation.</a:t>
            </a:r>
          </a:p>
          <a:p>
            <a:pPr eaLnBrk="1" hangingPunct="1">
              <a:tabLst>
                <a:tab pos="514350" algn="l"/>
              </a:tabLst>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tab pos="514350" algn="l"/>
              </a:tabLst>
              <a:defRPr/>
            </a:pPr>
            <a:r>
              <a:rPr lang="en-US" b="1" dirty="0"/>
              <a:t>This Standard Training Package (STP) is current as of March 2021. To ensure this is the most current version, please go to https://tjaglcs.army.mil/ </a:t>
            </a:r>
            <a:r>
              <a:rPr lang="en-US" b="1" baseline="0" dirty="0"/>
              <a:t> and locate the STPs within the “Training” area/box of the </a:t>
            </a:r>
            <a:r>
              <a:rPr lang="en-US" b="1" baseline="0" dirty="0" err="1"/>
              <a:t>tjaglcs</a:t>
            </a:r>
            <a:r>
              <a:rPr lang="en-US" b="1" baseline="0" dirty="0"/>
              <a:t> site.  </a:t>
            </a:r>
            <a:endParaRPr lang="en-US" sz="900" b="1" dirty="0"/>
          </a:p>
          <a:p>
            <a:pPr eaLnBrk="1" hangingPunct="1">
              <a:tabLst>
                <a:tab pos="514350" algn="l"/>
              </a:tabLst>
            </a:pPr>
            <a:endParaRPr lang="en-US" b="1" dirty="0">
              <a:solidFill>
                <a:srgbClr val="00B0F0"/>
              </a:solidFill>
            </a:endParaRPr>
          </a:p>
          <a:p>
            <a:pPr eaLnBrk="1" hangingPunct="1">
              <a:tabLst>
                <a:tab pos="514350" algn="l"/>
              </a:tabLst>
            </a:pPr>
            <a:endParaRPr lang="en-US" b="1" dirty="0"/>
          </a:p>
          <a:p>
            <a:pPr eaLnBrk="1" hangingPunct="1">
              <a:buFontTx/>
              <a:buChar char="•"/>
              <a:tabLst>
                <a:tab pos="514350" algn="l"/>
              </a:tabLst>
            </a:pPr>
            <a:r>
              <a:rPr lang="en-US" b="1" dirty="0"/>
              <a:t> Instructor Comments:</a:t>
            </a:r>
            <a:r>
              <a:rPr lang="en-US" dirty="0"/>
              <a:t>  It’s not only what you do, but what it looks like you are doing that can get you in trouble.  Emphasize that there is no burden on the command to prove any misconduct.  An appearance of impropriety is enough to prompt Commanders to take action.  </a:t>
            </a:r>
          </a:p>
        </p:txBody>
      </p:sp>
    </p:spTree>
    <p:extLst>
      <p:ext uri="{BB962C8B-B14F-4D97-AF65-F5344CB8AC3E}">
        <p14:creationId xmlns:p14="http://schemas.microsoft.com/office/powerpoint/2010/main" val="2983888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sldNum" sz="quarter" idx="5"/>
          </p:nvPr>
        </p:nvSpPr>
        <p:spPr>
          <a:noFill/>
        </p:spPr>
        <p:txBody>
          <a:bodyPr/>
          <a:lstStyle/>
          <a:p>
            <a:fld id="{17A4D9F8-60D9-426D-9DDF-CF6CAADBA425}" type="slidenum">
              <a:rPr lang="en-US"/>
              <a:pPr/>
              <a:t>21</a:t>
            </a:fld>
            <a:endParaRPr lang="en-US"/>
          </a:p>
        </p:txBody>
      </p:sp>
      <p:sp>
        <p:nvSpPr>
          <p:cNvPr id="43011" name="Rectangle 4"/>
          <p:cNvSpPr>
            <a:spLocks noGrp="1" noRot="1" noChangeAspect="1" noChangeArrowheads="1" noTextEdit="1"/>
          </p:cNvSpPr>
          <p:nvPr>
            <p:ph type="sldImg"/>
          </p:nvPr>
        </p:nvSpPr>
        <p:spPr>
          <a:xfrm>
            <a:off x="4763" y="687388"/>
            <a:ext cx="6173787" cy="3473450"/>
          </a:xfrm>
          <a:ln/>
        </p:spPr>
      </p:sp>
      <p:sp>
        <p:nvSpPr>
          <p:cNvPr id="43012" name="Rectangle 5"/>
          <p:cNvSpPr>
            <a:spLocks noGrp="1" noChangeArrowheads="1"/>
          </p:cNvSpPr>
          <p:nvPr>
            <p:ph type="body" idx="1"/>
          </p:nvPr>
        </p:nvSpPr>
        <p:spPr>
          <a:noFill/>
          <a:ln w="9525"/>
        </p:spPr>
        <p:txBody>
          <a:bodyPr/>
          <a:lstStyle/>
          <a:p>
            <a:pPr eaLnBrk="1" hangingPunct="1">
              <a:buFontTx/>
              <a:buChar char="•"/>
              <a:tabLst>
                <a:tab pos="514350" algn="l"/>
              </a:tabLst>
            </a:pPr>
            <a:r>
              <a:rPr lang="en-US" b="1"/>
              <a:t> Instructor Comments:</a:t>
            </a:r>
            <a:r>
              <a:rPr lang="en-US"/>
              <a:t> </a:t>
            </a:r>
          </a:p>
          <a:p>
            <a:pPr marL="514350" lvl="1" eaLnBrk="1" hangingPunct="1">
              <a:buFontTx/>
              <a:buChar char="•"/>
              <a:tabLst>
                <a:tab pos="514350" algn="l"/>
              </a:tabLst>
            </a:pPr>
            <a:r>
              <a:rPr lang="en-US"/>
              <a:t> As of 7 June 2006, “the couple must terminate the relationship or marry within one year of the start date of the program before change in status occurs or within one year from publication of this regulation (7 June 2006), whichever occurs later.” </a:t>
            </a:r>
          </a:p>
          <a:p>
            <a:pPr marL="514350" lvl="1" eaLnBrk="1" hangingPunct="1">
              <a:buFontTx/>
              <a:buChar char="•"/>
              <a:tabLst>
                <a:tab pos="514350" algn="l"/>
              </a:tabLst>
            </a:pPr>
            <a:r>
              <a:rPr lang="en-US"/>
              <a:t> While marriage is an exception to the officer enlisted personal relationship prohibition, the 1 FEB 06 change to AR 600-20 makes it clear individuals may be punished for an inappropriate relationship that occurs prior to the marriage.</a:t>
            </a:r>
          </a:p>
        </p:txBody>
      </p:sp>
    </p:spTree>
    <p:extLst>
      <p:ext uri="{BB962C8B-B14F-4D97-AF65-F5344CB8AC3E}">
        <p14:creationId xmlns:p14="http://schemas.microsoft.com/office/powerpoint/2010/main" val="1183965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sldNum" sz="quarter" idx="5"/>
          </p:nvPr>
        </p:nvSpPr>
        <p:spPr>
          <a:noFill/>
        </p:spPr>
        <p:txBody>
          <a:bodyPr/>
          <a:lstStyle/>
          <a:p>
            <a:fld id="{F08E66E0-82DE-46B3-8A0D-256574F59106}" type="slidenum">
              <a:rPr lang="en-US"/>
              <a:pPr/>
              <a:t>22</a:t>
            </a:fld>
            <a:endParaRPr lang="en-US"/>
          </a:p>
        </p:txBody>
      </p:sp>
      <p:sp>
        <p:nvSpPr>
          <p:cNvPr id="44035" name="Rectangle 4"/>
          <p:cNvSpPr>
            <a:spLocks noGrp="1" noRot="1" noChangeAspect="1" noChangeArrowheads="1" noTextEdit="1"/>
          </p:cNvSpPr>
          <p:nvPr>
            <p:ph type="sldImg"/>
          </p:nvPr>
        </p:nvSpPr>
        <p:spPr>
          <a:xfrm>
            <a:off x="4763" y="687388"/>
            <a:ext cx="6173787" cy="3473450"/>
          </a:xfrm>
          <a:ln/>
        </p:spPr>
      </p:sp>
      <p:sp>
        <p:nvSpPr>
          <p:cNvPr id="44036" name="Rectangle 5"/>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95104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sldNum" sz="quarter" idx="5"/>
          </p:nvPr>
        </p:nvSpPr>
        <p:spPr>
          <a:noFill/>
        </p:spPr>
        <p:txBody>
          <a:bodyPr/>
          <a:lstStyle/>
          <a:p>
            <a:fld id="{C494E2EA-742C-4855-825C-45528C0C7BCB}" type="slidenum">
              <a:rPr lang="en-US"/>
              <a:pPr/>
              <a:t>23</a:t>
            </a:fld>
            <a:endParaRPr lang="en-US"/>
          </a:p>
        </p:txBody>
      </p:sp>
      <p:sp>
        <p:nvSpPr>
          <p:cNvPr id="45059" name="Rectangle 4"/>
          <p:cNvSpPr>
            <a:spLocks noGrp="1" noRot="1" noChangeAspect="1" noChangeArrowheads="1" noTextEdit="1"/>
          </p:cNvSpPr>
          <p:nvPr>
            <p:ph type="sldImg"/>
          </p:nvPr>
        </p:nvSpPr>
        <p:spPr>
          <a:xfrm>
            <a:off x="4763" y="687388"/>
            <a:ext cx="6173787" cy="3473450"/>
          </a:xfrm>
          <a:ln/>
        </p:spPr>
      </p:sp>
      <p:sp>
        <p:nvSpPr>
          <p:cNvPr id="45060" name="Rectangle 5"/>
          <p:cNvSpPr>
            <a:spLocks noGrp="1" noChangeArrowheads="1"/>
          </p:cNvSpPr>
          <p:nvPr>
            <p:ph type="body" idx="1"/>
          </p:nvPr>
        </p:nvSpPr>
        <p:spPr>
          <a:noFill/>
          <a:ln w="9525"/>
        </p:spPr>
        <p:txBody>
          <a:bodyPr/>
          <a:lstStyle/>
          <a:p>
            <a:pPr eaLnBrk="1" hangingPunct="1">
              <a:buFontTx/>
              <a:buChar char="•"/>
            </a:pPr>
            <a:r>
              <a:rPr lang="en-US" b="1" dirty="0"/>
              <a:t> Instructor Comments:</a:t>
            </a:r>
            <a:r>
              <a:rPr lang="en-US" dirty="0"/>
              <a:t> </a:t>
            </a:r>
          </a:p>
          <a:p>
            <a:pPr marL="514350" lvl="1" eaLnBrk="1" hangingPunct="1">
              <a:buFontTx/>
              <a:buChar char="•"/>
            </a:pPr>
            <a:r>
              <a:rPr lang="en-US" dirty="0"/>
              <a:t> Gambling does NOT include an office pool on college basketball tournament if nothing of value is involved.</a:t>
            </a:r>
          </a:p>
          <a:p>
            <a:pPr marL="514350" lvl="1" eaLnBrk="1" hangingPunct="1">
              <a:buFontTx/>
              <a:buChar char="•"/>
            </a:pPr>
            <a:r>
              <a:rPr lang="en-US" dirty="0"/>
              <a:t> Per AR 600-20, </a:t>
            </a:r>
            <a:r>
              <a:rPr lang="en-US" dirty="0" err="1"/>
              <a:t>para</a:t>
            </a:r>
            <a:r>
              <a:rPr lang="en-US" dirty="0"/>
              <a:t>. 4–14:</a:t>
            </a:r>
          </a:p>
          <a:p>
            <a:r>
              <a:rPr lang="en-US" dirty="0"/>
              <a:t>	d. </a:t>
            </a:r>
            <a:r>
              <a:rPr lang="en-US" sz="1000" kern="1200" baseline="0" dirty="0">
                <a:solidFill>
                  <a:schemeClr val="tx1"/>
                </a:solidFill>
                <a:latin typeface="Arial" charset="0"/>
                <a:ea typeface="ＭＳ Ｐゴシック" charset="-128"/>
                <a:cs typeface="+mn-cs"/>
              </a:rPr>
              <a:t>These prohibitions are not intended to preclude unit based normal team building or activity based on interaction</a:t>
            </a:r>
          </a:p>
          <a:p>
            <a:r>
              <a:rPr lang="en-US" sz="1000" kern="1200" baseline="0" dirty="0">
                <a:solidFill>
                  <a:schemeClr val="tx1"/>
                </a:solidFill>
                <a:latin typeface="Arial" charset="0"/>
                <a:ea typeface="ＭＳ Ｐゴシック" charset="-128"/>
                <a:cs typeface="+mn-cs"/>
              </a:rPr>
              <a:t>which occurs in the context of community based, religious, or fraternal associations such as scouting, youth or adult</a:t>
            </a:r>
          </a:p>
          <a:p>
            <a:r>
              <a:rPr lang="en-US" sz="1000" kern="1200" baseline="0" dirty="0">
                <a:solidFill>
                  <a:schemeClr val="tx1"/>
                </a:solidFill>
                <a:latin typeface="Arial" charset="0"/>
                <a:ea typeface="ＭＳ Ｐゴシック" charset="-128"/>
                <a:cs typeface="+mn-cs"/>
              </a:rPr>
              <a:t>sports leagues or teams; membership in organizations such as the Masons or Elks; religious activities including chapel,</a:t>
            </a:r>
          </a:p>
          <a:p>
            <a:r>
              <a:rPr lang="en-US" sz="1000" kern="1200" baseline="0" dirty="0">
                <a:solidFill>
                  <a:schemeClr val="tx1"/>
                </a:solidFill>
                <a:latin typeface="Arial" charset="0"/>
                <a:ea typeface="ＭＳ Ｐゴシック" charset="-128"/>
                <a:cs typeface="+mn-cs"/>
              </a:rPr>
              <a:t>church, synagogue, mosque, or religious education; Family gatherings; unit-based social functions; or athletic events.</a:t>
            </a:r>
            <a:endParaRPr lang="en-US" dirty="0"/>
          </a:p>
          <a:p>
            <a:pPr eaLnBrk="1" hangingPunct="1"/>
            <a:endParaRPr lang="en-US" dirty="0"/>
          </a:p>
        </p:txBody>
      </p:sp>
    </p:spTree>
    <p:extLst>
      <p:ext uri="{BB962C8B-B14F-4D97-AF65-F5344CB8AC3E}">
        <p14:creationId xmlns:p14="http://schemas.microsoft.com/office/powerpoint/2010/main" val="3246007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24</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Protected</a:t>
            </a:r>
            <a:r>
              <a:rPr lang="en-US" baseline="0" dirty="0"/>
              <a:t> status extends 6 months after completion of IET</a:t>
            </a:r>
            <a:endParaRPr lang="en-US" b="1" dirty="0"/>
          </a:p>
        </p:txBody>
      </p:sp>
    </p:spTree>
    <p:extLst>
      <p:ext uri="{BB962C8B-B14F-4D97-AF65-F5344CB8AC3E}">
        <p14:creationId xmlns:p14="http://schemas.microsoft.com/office/powerpoint/2010/main" val="2003820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25</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Prospects are defined as individuals who have expressed</a:t>
            </a:r>
            <a:r>
              <a:rPr lang="en-US" baseline="0" dirty="0"/>
              <a:t> to recruiting personnel, an interest in enlisting or receiving an appointment in a Military Service and who appears to possess, or who may in the future possess, the potential and qualifications for enlistment or appointment. This could include individuals who currently do not meet minimum age requirements, who scored too low on the qualification testing but eligible to retest, or who have not completed their education.  </a:t>
            </a:r>
            <a:endParaRPr lang="en-US" b="1" dirty="0"/>
          </a:p>
        </p:txBody>
      </p:sp>
    </p:spTree>
    <p:extLst>
      <p:ext uri="{BB962C8B-B14F-4D97-AF65-F5344CB8AC3E}">
        <p14:creationId xmlns:p14="http://schemas.microsoft.com/office/powerpoint/2010/main" val="186048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26</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Prohibition applies regardless of rank (SPC and SPC, 2LT and 2LT) and applies regardless of the permanent party soldier’s position or installation assignment.	</a:t>
            </a:r>
          </a:p>
          <a:p>
            <a:pPr marL="514350" lvl="1" eaLnBrk="1" hangingPunct="1">
              <a:buFontTx/>
              <a:buChar char="•"/>
              <a:tabLst>
                <a:tab pos="514350" algn="l"/>
                <a:tab pos="1257300" algn="l"/>
              </a:tabLst>
            </a:pPr>
            <a:r>
              <a:rPr lang="en-US" dirty="0"/>
              <a:t> Per AR 600-20, para. 4–15.  Other prohibited relationships:</a:t>
            </a:r>
          </a:p>
          <a:p>
            <a:pPr eaLnBrk="1" hangingPunct="1">
              <a:tabLst>
                <a:tab pos="514350" algn="l"/>
                <a:tab pos="1257300" algn="l"/>
              </a:tabLst>
            </a:pPr>
            <a:r>
              <a:rPr lang="en-US" dirty="0"/>
              <a:t>		a. Trainee and Soldier relationships.  Any relationship between permanent party personnel and initial entry training (IET) trainees not required by the training mission is prohibited.  This prohibition applies to permanent party personnel without regard to the installation of assignment of the permanent party member or the trainee.</a:t>
            </a:r>
          </a:p>
          <a:p>
            <a:pPr eaLnBrk="1" hangingPunct="1">
              <a:tabLst>
                <a:tab pos="514350" algn="l"/>
                <a:tab pos="1257300" algn="l"/>
              </a:tabLst>
            </a:pPr>
            <a:endParaRPr lang="en-US" dirty="0"/>
          </a:p>
          <a:p>
            <a:pPr eaLnBrk="1" hangingPunct="1">
              <a:tabLst>
                <a:tab pos="514350" algn="l"/>
                <a:tab pos="1257300" algn="l"/>
              </a:tabLst>
            </a:pPr>
            <a:r>
              <a:rPr lang="en-US" b="1" dirty="0"/>
              <a:t>Recruiting prohibition applies to ALL prospective applicants.</a:t>
            </a:r>
          </a:p>
        </p:txBody>
      </p:sp>
    </p:spTree>
    <p:extLst>
      <p:ext uri="{BB962C8B-B14F-4D97-AF65-F5344CB8AC3E}">
        <p14:creationId xmlns:p14="http://schemas.microsoft.com/office/powerpoint/2010/main" val="315585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27</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Prohibition applies regardless of rank (SPC and SPC, 2LT and 2LT) and applies regardless of the permanent party soldier’s position or installation assignment.	</a:t>
            </a:r>
          </a:p>
          <a:p>
            <a:pPr marL="514350" lvl="1" eaLnBrk="1" hangingPunct="1">
              <a:buFontTx/>
              <a:buChar char="•"/>
              <a:tabLst>
                <a:tab pos="514350" algn="l"/>
                <a:tab pos="1257300" algn="l"/>
              </a:tabLst>
            </a:pPr>
            <a:r>
              <a:rPr lang="en-US" dirty="0"/>
              <a:t> Per AR 600-20, para. 4–15.  Other prohibited relationships:</a:t>
            </a:r>
          </a:p>
          <a:p>
            <a:pPr eaLnBrk="1" hangingPunct="1">
              <a:tabLst>
                <a:tab pos="514350" algn="l"/>
                <a:tab pos="1257300" algn="l"/>
              </a:tabLst>
            </a:pPr>
            <a:r>
              <a:rPr lang="en-US" dirty="0"/>
              <a:t>		a. Trainee and Soldier relationships.  Any relationship between permanent party personnel and initial entry training (IET) trainees not required by the training mission is prohibited.  This prohibition applies to permanent party personnel without regard to the installation of assignment of the permanent party member or the trainee.</a:t>
            </a:r>
          </a:p>
          <a:p>
            <a:pPr eaLnBrk="1" hangingPunct="1">
              <a:tabLst>
                <a:tab pos="514350" algn="l"/>
                <a:tab pos="1257300" algn="l"/>
              </a:tabLst>
            </a:pPr>
            <a:endParaRPr lang="en-US" dirty="0"/>
          </a:p>
          <a:p>
            <a:pPr eaLnBrk="1" hangingPunct="1">
              <a:tabLst>
                <a:tab pos="514350" algn="l"/>
                <a:tab pos="1257300" algn="l"/>
              </a:tabLst>
            </a:pPr>
            <a:r>
              <a:rPr lang="en-US" b="1" dirty="0"/>
              <a:t>Recruiting prohibition applies to ALL prospective applicants.</a:t>
            </a:r>
          </a:p>
        </p:txBody>
      </p:sp>
    </p:spTree>
    <p:extLst>
      <p:ext uri="{BB962C8B-B14F-4D97-AF65-F5344CB8AC3E}">
        <p14:creationId xmlns:p14="http://schemas.microsoft.com/office/powerpoint/2010/main" val="3476552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28</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Prohibition applies regardless of rank (SPC and SPC, 2LT and 2LT) and applies regardless of the permanent party soldier’s position or installation assignment.	</a:t>
            </a:r>
          </a:p>
          <a:p>
            <a:pPr marL="514350" lvl="1" eaLnBrk="1" hangingPunct="1">
              <a:buFontTx/>
              <a:buChar char="•"/>
              <a:tabLst>
                <a:tab pos="514350" algn="l"/>
                <a:tab pos="1257300" algn="l"/>
              </a:tabLst>
            </a:pPr>
            <a:r>
              <a:rPr lang="en-US" dirty="0"/>
              <a:t> Per AR 600-20, para. 4–15.  Other prohibited relationships:</a:t>
            </a:r>
          </a:p>
          <a:p>
            <a:pPr eaLnBrk="1" hangingPunct="1">
              <a:tabLst>
                <a:tab pos="514350" algn="l"/>
                <a:tab pos="1257300" algn="l"/>
              </a:tabLst>
            </a:pPr>
            <a:r>
              <a:rPr lang="en-US" dirty="0"/>
              <a:t>		a. Trainee and Soldier relationships.  Any relationship between permanent party personnel and initial entry training (IET) trainees not required by the training mission is prohibited.  This prohibition applies to permanent party personnel without regard to the installation of assignment of the permanent party member or the trainee.</a:t>
            </a:r>
          </a:p>
          <a:p>
            <a:pPr eaLnBrk="1" hangingPunct="1">
              <a:tabLst>
                <a:tab pos="514350" algn="l"/>
                <a:tab pos="1257300" algn="l"/>
              </a:tabLst>
            </a:pPr>
            <a:endParaRPr lang="en-US" dirty="0"/>
          </a:p>
          <a:p>
            <a:pPr eaLnBrk="1" hangingPunct="1">
              <a:tabLst>
                <a:tab pos="514350" algn="l"/>
                <a:tab pos="1257300" algn="l"/>
              </a:tabLst>
            </a:pPr>
            <a:r>
              <a:rPr lang="en-US" b="1" dirty="0"/>
              <a:t>Recruiting prohibition applies to ALL prospective applicants.</a:t>
            </a:r>
          </a:p>
        </p:txBody>
      </p:sp>
    </p:spTree>
    <p:extLst>
      <p:ext uri="{BB962C8B-B14F-4D97-AF65-F5344CB8AC3E}">
        <p14:creationId xmlns:p14="http://schemas.microsoft.com/office/powerpoint/2010/main" val="178588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29</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Prohibition applies regardless of rank (SPC and SPC, 2LT and 2LT) and applies regardless of the permanent party soldier’s position or installation assignment.	</a:t>
            </a:r>
          </a:p>
          <a:p>
            <a:pPr marL="514350" lvl="1" eaLnBrk="1" hangingPunct="1">
              <a:buFontTx/>
              <a:buChar char="•"/>
              <a:tabLst>
                <a:tab pos="514350" algn="l"/>
                <a:tab pos="1257300" algn="l"/>
              </a:tabLst>
            </a:pPr>
            <a:r>
              <a:rPr lang="en-US" dirty="0"/>
              <a:t> Per AR 600-20, para. 4–15.  Other prohibited relationships:</a:t>
            </a:r>
          </a:p>
          <a:p>
            <a:pPr eaLnBrk="1" hangingPunct="1">
              <a:tabLst>
                <a:tab pos="514350" algn="l"/>
                <a:tab pos="1257300" algn="l"/>
              </a:tabLst>
            </a:pPr>
            <a:r>
              <a:rPr lang="en-US" dirty="0"/>
              <a:t>		a. Trainee and Soldier relationships.  Any relationship between permanent party personnel and initial entry training (IET) trainees not required by the training mission is prohibited.  This prohibition applies to permanent party personnel without regard to the installation of assignment of the permanent party member or the trainee.</a:t>
            </a:r>
          </a:p>
          <a:p>
            <a:pPr eaLnBrk="1" hangingPunct="1">
              <a:tabLst>
                <a:tab pos="514350" algn="l"/>
                <a:tab pos="1257300" algn="l"/>
              </a:tabLst>
            </a:pPr>
            <a:endParaRPr lang="en-US" dirty="0"/>
          </a:p>
          <a:p>
            <a:pPr eaLnBrk="1" hangingPunct="1">
              <a:tabLst>
                <a:tab pos="514350" algn="l"/>
                <a:tab pos="1257300" algn="l"/>
              </a:tabLst>
            </a:pPr>
            <a:r>
              <a:rPr lang="en-US" b="1" dirty="0"/>
              <a:t>Recruiting prohibition applies to ALL prospective applicants.</a:t>
            </a:r>
          </a:p>
        </p:txBody>
      </p:sp>
    </p:spTree>
    <p:extLst>
      <p:ext uri="{BB962C8B-B14F-4D97-AF65-F5344CB8AC3E}">
        <p14:creationId xmlns:p14="http://schemas.microsoft.com/office/powerpoint/2010/main" val="1793776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ldNum" sz="quarter" idx="5"/>
          </p:nvPr>
        </p:nvSpPr>
        <p:spPr>
          <a:noFill/>
        </p:spPr>
        <p:txBody>
          <a:bodyPr/>
          <a:lstStyle/>
          <a:p>
            <a:fld id="{CDADD584-2A55-4409-893A-CAE15BF185DF}" type="slidenum">
              <a:rPr lang="en-US"/>
              <a:pPr/>
              <a:t>30</a:t>
            </a:fld>
            <a:endParaRPr lang="en-US"/>
          </a:p>
        </p:txBody>
      </p:sp>
      <p:sp>
        <p:nvSpPr>
          <p:cNvPr id="46083" name="Rectangle 4"/>
          <p:cNvSpPr>
            <a:spLocks noGrp="1" noRot="1" noChangeAspect="1" noChangeArrowheads="1" noTextEdit="1"/>
          </p:cNvSpPr>
          <p:nvPr>
            <p:ph type="sldImg"/>
          </p:nvPr>
        </p:nvSpPr>
        <p:spPr>
          <a:xfrm>
            <a:off x="4763" y="687388"/>
            <a:ext cx="6173787" cy="3473450"/>
          </a:xfrm>
          <a:ln/>
        </p:spPr>
      </p:sp>
      <p:sp>
        <p:nvSpPr>
          <p:cNvPr id="46084" name="Rectangle 5"/>
          <p:cNvSpPr>
            <a:spLocks noGrp="1" noChangeArrowheads="1"/>
          </p:cNvSpPr>
          <p:nvPr>
            <p:ph type="body" idx="1"/>
          </p:nvPr>
        </p:nvSpPr>
        <p:spPr>
          <a:noFill/>
          <a:ln w="9525"/>
        </p:spPr>
        <p:txBody>
          <a:bodyPr/>
          <a:lstStyle/>
          <a:p>
            <a:pPr eaLnBrk="1" hangingPunct="1">
              <a:buFontTx/>
              <a:buChar char="•"/>
              <a:tabLst>
                <a:tab pos="514350" algn="l"/>
                <a:tab pos="1257300" algn="l"/>
              </a:tabLst>
            </a:pPr>
            <a:r>
              <a:rPr lang="en-US" b="1" dirty="0"/>
              <a:t> Instructor Comments:</a:t>
            </a:r>
            <a:r>
              <a:rPr lang="en-US" dirty="0"/>
              <a:t> </a:t>
            </a:r>
          </a:p>
          <a:p>
            <a:pPr marL="514350" lvl="1" eaLnBrk="1" hangingPunct="1">
              <a:buFontTx/>
              <a:buChar char="•"/>
              <a:tabLst>
                <a:tab pos="514350" algn="l"/>
                <a:tab pos="1257300" algn="l"/>
              </a:tabLst>
            </a:pPr>
            <a:r>
              <a:rPr lang="en-US" dirty="0"/>
              <a:t> Prohibition applies regardless of rank (SPC and SPC, 2LT and 2LT) and applies regardless of the permanent party soldier’s position or installation assignment.	</a:t>
            </a:r>
          </a:p>
          <a:p>
            <a:pPr marL="514350" lvl="1" eaLnBrk="1" hangingPunct="1">
              <a:buFontTx/>
              <a:buChar char="•"/>
              <a:tabLst>
                <a:tab pos="514350" algn="l"/>
                <a:tab pos="1257300" algn="l"/>
              </a:tabLst>
            </a:pPr>
            <a:r>
              <a:rPr lang="en-US" dirty="0"/>
              <a:t> Per AR 600-20, para. 4–15.  Other prohibited relationships:</a:t>
            </a:r>
          </a:p>
          <a:p>
            <a:pPr eaLnBrk="1" hangingPunct="1">
              <a:tabLst>
                <a:tab pos="514350" algn="l"/>
                <a:tab pos="1257300" algn="l"/>
              </a:tabLst>
            </a:pPr>
            <a:r>
              <a:rPr lang="en-US" dirty="0"/>
              <a:t>		a. Trainee and Soldier relationships.  Any relationship between permanent party personnel and initial entry training (IET) trainees not required by the training mission is prohibited.  This prohibition applies to permanent party personnel without regard to the installation of assignment of the permanent party member or the trainee.</a:t>
            </a:r>
          </a:p>
          <a:p>
            <a:pPr eaLnBrk="1" hangingPunct="1">
              <a:tabLst>
                <a:tab pos="514350" algn="l"/>
                <a:tab pos="1257300" algn="l"/>
              </a:tabLst>
            </a:pPr>
            <a:endParaRPr lang="en-US" dirty="0"/>
          </a:p>
          <a:p>
            <a:pPr eaLnBrk="1" hangingPunct="1">
              <a:tabLst>
                <a:tab pos="514350" algn="l"/>
                <a:tab pos="1257300" algn="l"/>
              </a:tabLst>
            </a:pPr>
            <a:r>
              <a:rPr lang="en-US" b="1" dirty="0"/>
              <a:t>Recruiting prohibition applies to ALL prospective applicants.</a:t>
            </a:r>
          </a:p>
        </p:txBody>
      </p:sp>
    </p:spTree>
    <p:extLst>
      <p:ext uri="{BB962C8B-B14F-4D97-AF65-F5344CB8AC3E}">
        <p14:creationId xmlns:p14="http://schemas.microsoft.com/office/powerpoint/2010/main" val="410996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sldNum" sz="quarter" idx="5"/>
          </p:nvPr>
        </p:nvSpPr>
        <p:spPr>
          <a:noFill/>
        </p:spPr>
        <p:txBody>
          <a:bodyPr/>
          <a:lstStyle/>
          <a:p>
            <a:fld id="{888A0D58-FCF2-4EB7-A87E-493DBF9D4CD1}" type="slidenum">
              <a:rPr lang="en-US"/>
              <a:pPr/>
              <a:t>3</a:t>
            </a:fld>
            <a:endParaRPr lang="en-US"/>
          </a:p>
        </p:txBody>
      </p:sp>
      <p:sp>
        <p:nvSpPr>
          <p:cNvPr id="30723" name="Rectangle 2052"/>
          <p:cNvSpPr>
            <a:spLocks noGrp="1" noRot="1" noChangeAspect="1" noChangeArrowheads="1" noTextEdit="1"/>
          </p:cNvSpPr>
          <p:nvPr>
            <p:ph type="sldImg"/>
          </p:nvPr>
        </p:nvSpPr>
        <p:spPr>
          <a:xfrm>
            <a:off x="4763" y="687388"/>
            <a:ext cx="6173787" cy="3473450"/>
          </a:xfrm>
          <a:ln/>
        </p:spPr>
      </p:sp>
      <p:sp>
        <p:nvSpPr>
          <p:cNvPr id="30724" name="Rectangle 2053"/>
          <p:cNvSpPr>
            <a:spLocks noGrp="1" noChangeArrowheads="1"/>
          </p:cNvSpPr>
          <p:nvPr>
            <p:ph type="body" idx="1"/>
          </p:nvPr>
        </p:nvSpPr>
        <p:spPr>
          <a:noFill/>
          <a:ln w="9525"/>
        </p:spPr>
        <p:txBody>
          <a:bodyPr/>
          <a:lstStyle/>
          <a:p>
            <a:pPr eaLnBrk="1" hangingPunct="1">
              <a:buFontTx/>
              <a:buChar char="•"/>
              <a:tabLst>
                <a:tab pos="514350" algn="l"/>
              </a:tabLst>
            </a:pPr>
            <a:r>
              <a:rPr lang="en-US" b="1" dirty="0"/>
              <a:t> Instructor Comments:</a:t>
            </a:r>
          </a:p>
          <a:p>
            <a:pPr marL="514350" lvl="1" eaLnBrk="1" hangingPunct="1">
              <a:buFontTx/>
              <a:buChar char="•"/>
              <a:tabLst>
                <a:tab pos="514350" algn="l"/>
              </a:tabLst>
            </a:pPr>
            <a:r>
              <a:rPr lang="en-US" dirty="0"/>
              <a:t> What do you need to know about ISSRFRAT?  It is taken very seriously and training, of everyone, at all levels, is mandatory.  </a:t>
            </a:r>
          </a:p>
          <a:p>
            <a:pPr marL="514350" lvl="1" eaLnBrk="1" hangingPunct="1">
              <a:buFontTx/>
              <a:buChar char="•"/>
              <a:tabLst>
                <a:tab pos="514350" algn="l"/>
              </a:tabLst>
            </a:pPr>
            <a:r>
              <a:rPr lang="en-US" dirty="0"/>
              <a:t> General Officers assuming command must attend required ISSRFRAT legal briefing.  </a:t>
            </a:r>
          </a:p>
          <a:p>
            <a:pPr marL="514350" lvl="1" eaLnBrk="1" hangingPunct="1">
              <a:buFontTx/>
              <a:buChar char="•"/>
              <a:tabLst>
                <a:tab pos="514350" algn="l"/>
              </a:tabLst>
            </a:pPr>
            <a:r>
              <a:rPr lang="en-US" dirty="0"/>
              <a:t> ISSRFRAT is a required course for Battalion and Brigade commanders attending SOLO. </a:t>
            </a:r>
          </a:p>
          <a:p>
            <a:pPr eaLnBrk="1" hangingPunct="1">
              <a:tabLst>
                <a:tab pos="514350" algn="l"/>
              </a:tabLst>
            </a:pPr>
            <a:endParaRPr lang="en-US" dirty="0"/>
          </a:p>
          <a:p>
            <a:pPr eaLnBrk="1" hangingPunct="1">
              <a:tabLst>
                <a:tab pos="514350" algn="l"/>
              </a:tabLst>
            </a:pPr>
            <a:r>
              <a:rPr lang="en-US" b="1" dirty="0"/>
              <a:t>	Why is ISSRFRAT a mandated course?</a:t>
            </a:r>
          </a:p>
          <a:p>
            <a:pPr eaLnBrk="1" hangingPunct="1">
              <a:tabLst>
                <a:tab pos="514350" algn="l"/>
              </a:tabLst>
            </a:pPr>
            <a:endParaRPr lang="en-US" b="1" dirty="0"/>
          </a:p>
          <a:p>
            <a:pPr marL="514350" lvl="1" eaLnBrk="1" hangingPunct="1">
              <a:buFontTx/>
              <a:buChar char="•"/>
              <a:tabLst>
                <a:tab pos="514350" algn="l"/>
              </a:tabLst>
            </a:pPr>
            <a:r>
              <a:rPr lang="en-US" dirty="0"/>
              <a:t> High profile cases: 1LT Kelly </a:t>
            </a:r>
            <a:r>
              <a:rPr lang="en-US" dirty="0" err="1"/>
              <a:t>Flinn</a:t>
            </a:r>
            <a:r>
              <a:rPr lang="en-US" dirty="0"/>
              <a:t>, CSM of Army </a:t>
            </a:r>
            <a:r>
              <a:rPr lang="en-US" dirty="0" err="1"/>
              <a:t>McKinny</a:t>
            </a:r>
            <a:r>
              <a:rPr lang="en-US" dirty="0"/>
              <a:t>, MG Hale. </a:t>
            </a:r>
          </a:p>
          <a:p>
            <a:pPr eaLnBrk="1" hangingPunct="1">
              <a:tabLst>
                <a:tab pos="514350" algn="l"/>
              </a:tabLst>
            </a:pPr>
            <a:endParaRPr lang="en-US" dirty="0"/>
          </a:p>
          <a:p>
            <a:pPr marL="514350" lvl="1" eaLnBrk="1" hangingPunct="1">
              <a:buFontTx/>
              <a:buChar char="•"/>
              <a:tabLst>
                <a:tab pos="514350" algn="l"/>
              </a:tabLst>
            </a:pPr>
            <a:r>
              <a:rPr lang="en-US" dirty="0"/>
              <a:t> Violations undermine Army credibility and are a detriment to morale.</a:t>
            </a:r>
          </a:p>
          <a:p>
            <a:pPr eaLnBrk="1" hangingPunct="1">
              <a:tabLst>
                <a:tab pos="514350" algn="l"/>
              </a:tabLst>
            </a:pPr>
            <a:endParaRPr lang="en-US" dirty="0"/>
          </a:p>
          <a:p>
            <a:pPr eaLnBrk="1" hangingPunct="1">
              <a:tabLst>
                <a:tab pos="514350" algn="l"/>
              </a:tabLst>
            </a:pPr>
            <a:endParaRPr lang="en-US" dirty="0"/>
          </a:p>
        </p:txBody>
      </p:sp>
    </p:spTree>
    <p:extLst>
      <p:ext uri="{BB962C8B-B14F-4D97-AF65-F5344CB8AC3E}">
        <p14:creationId xmlns:p14="http://schemas.microsoft.com/office/powerpoint/2010/main" val="4182741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39A94FFC-F80C-49E1-A8CA-46FA4A9ED638}" type="slidenum">
              <a:rPr lang="en-US" altLang="en-US" sz="1200" smtClean="0"/>
              <a:pPr/>
              <a:t>31</a:t>
            </a:fld>
            <a:endParaRPr lang="en-US" altLang="en-US" sz="1200"/>
          </a:p>
        </p:txBody>
      </p:sp>
      <p:sp>
        <p:nvSpPr>
          <p:cNvPr id="43011" name="Rectangle 2"/>
          <p:cNvSpPr>
            <a:spLocks noGrp="1" noRot="1" noChangeAspect="1" noChangeArrowheads="1" noTextEdit="1"/>
          </p:cNvSpPr>
          <p:nvPr>
            <p:ph type="sldImg"/>
          </p:nvPr>
        </p:nvSpPr>
        <p:spPr>
          <a:xfrm>
            <a:off x="4763" y="687388"/>
            <a:ext cx="6173787" cy="3473450"/>
          </a:xfrm>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341313" algn="l"/>
              </a:tabLst>
            </a:pPr>
            <a:r>
              <a:rPr lang="en-US" altLang="en-US" sz="1600" dirty="0"/>
              <a:t>I like to call this…P = R</a:t>
            </a:r>
          </a:p>
          <a:p>
            <a:pPr>
              <a:tabLst>
                <a:tab pos="341313" algn="l"/>
              </a:tabLst>
            </a:pPr>
            <a:endParaRPr lang="en-US" altLang="en-US" sz="1600" dirty="0"/>
          </a:p>
          <a:p>
            <a:pPr>
              <a:tabLst>
                <a:tab pos="341313" algn="l"/>
              </a:tabLst>
            </a:pPr>
            <a:r>
              <a:rPr lang="en-US" altLang="en-US" sz="1600" dirty="0"/>
              <a:t>There are other relationships that are prohibited based on their effect or what appearance problems they cause.</a:t>
            </a:r>
          </a:p>
          <a:p>
            <a:pPr>
              <a:tabLst>
                <a:tab pos="341313" algn="l"/>
              </a:tabLst>
            </a:pPr>
            <a:endParaRPr lang="en-US" altLang="en-US" sz="1600" dirty="0"/>
          </a:p>
          <a:p>
            <a:pPr>
              <a:tabLst>
                <a:tab pos="341313" algn="l"/>
              </a:tabLst>
            </a:pPr>
            <a:r>
              <a:rPr lang="en-US" altLang="en-US" sz="1600" dirty="0"/>
              <a:t>There are no bright lines, no easy rules – all about appearances, all about perceptions.</a:t>
            </a:r>
          </a:p>
          <a:p>
            <a:pPr>
              <a:tabLst>
                <a:tab pos="341313" algn="l"/>
              </a:tabLst>
            </a:pPr>
            <a:endParaRPr lang="en-US" altLang="en-US" sz="1600" dirty="0"/>
          </a:p>
        </p:txBody>
      </p:sp>
    </p:spTree>
    <p:extLst>
      <p:ext uri="{BB962C8B-B14F-4D97-AF65-F5344CB8AC3E}">
        <p14:creationId xmlns:p14="http://schemas.microsoft.com/office/powerpoint/2010/main" val="2541243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sldNum" sz="quarter" idx="5"/>
          </p:nvPr>
        </p:nvSpPr>
        <p:spPr>
          <a:noFill/>
        </p:spPr>
        <p:txBody>
          <a:bodyPr/>
          <a:lstStyle/>
          <a:p>
            <a:fld id="{22E34324-F7EE-45F9-B419-4517E8345CA3}" type="slidenum">
              <a:rPr lang="en-US"/>
              <a:pPr/>
              <a:t>32</a:t>
            </a:fld>
            <a:endParaRPr lang="en-US"/>
          </a:p>
        </p:txBody>
      </p:sp>
      <p:sp>
        <p:nvSpPr>
          <p:cNvPr id="47107" name="Rectangle 2052"/>
          <p:cNvSpPr>
            <a:spLocks noGrp="1" noRot="1" noChangeAspect="1" noChangeArrowheads="1" noTextEdit="1"/>
          </p:cNvSpPr>
          <p:nvPr>
            <p:ph type="sldImg"/>
          </p:nvPr>
        </p:nvSpPr>
        <p:spPr>
          <a:xfrm>
            <a:off x="4763" y="687388"/>
            <a:ext cx="6173787" cy="3473450"/>
          </a:xfrm>
          <a:ln/>
        </p:spPr>
      </p:sp>
      <p:sp>
        <p:nvSpPr>
          <p:cNvPr id="47108" name="Rectangle 2053"/>
          <p:cNvSpPr>
            <a:spLocks noGrp="1" noChangeArrowheads="1"/>
          </p:cNvSpPr>
          <p:nvPr>
            <p:ph type="body" idx="1"/>
          </p:nvPr>
        </p:nvSpPr>
        <p:spPr>
          <a:noFill/>
          <a:ln w="9525"/>
        </p:spPr>
        <p:txBody>
          <a:bodyPr/>
          <a:lstStyle/>
          <a:p>
            <a:pPr eaLnBrk="1" hangingPunct="1">
              <a:buFontTx/>
              <a:buChar char="•"/>
            </a:pPr>
            <a:r>
              <a:rPr lang="en-US" b="1"/>
              <a:t>Instructor Comments:</a:t>
            </a:r>
            <a:r>
              <a:rPr lang="en-US"/>
              <a:t> </a:t>
            </a:r>
          </a:p>
          <a:p>
            <a:pPr lvl="1" eaLnBrk="1" hangingPunct="1">
              <a:buFontTx/>
              <a:buChar char="•"/>
            </a:pPr>
            <a:r>
              <a:rPr lang="en-US"/>
              <a:t> Bullet 2, 3, and 5 are adopted from the old policy</a:t>
            </a:r>
          </a:p>
          <a:p>
            <a:pPr lvl="1" eaLnBrk="1" hangingPunct="1">
              <a:buFontTx/>
              <a:buChar char="•"/>
            </a:pPr>
            <a:r>
              <a:rPr lang="en-US"/>
              <a:t> Bullet 1 and 4 were added in 1999 change</a:t>
            </a:r>
          </a:p>
          <a:p>
            <a:pPr lvl="1" eaLnBrk="1" hangingPunct="1">
              <a:buFontTx/>
              <a:buChar char="•"/>
            </a:pPr>
            <a:r>
              <a:rPr lang="en-US"/>
              <a:t> Bullet 5 is your catch-all provision</a:t>
            </a:r>
          </a:p>
          <a:p>
            <a:pPr eaLnBrk="1" hangingPunct="1"/>
            <a:endParaRPr lang="en-US"/>
          </a:p>
          <a:p>
            <a:pPr eaLnBrk="1" hangingPunct="1"/>
            <a:endParaRPr lang="en-US"/>
          </a:p>
        </p:txBody>
      </p:sp>
    </p:spTree>
    <p:extLst>
      <p:ext uri="{BB962C8B-B14F-4D97-AF65-F5344CB8AC3E}">
        <p14:creationId xmlns:p14="http://schemas.microsoft.com/office/powerpoint/2010/main" val="1771880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sldNum" sz="quarter" idx="5"/>
          </p:nvPr>
        </p:nvSpPr>
        <p:spPr>
          <a:noFill/>
        </p:spPr>
        <p:txBody>
          <a:bodyPr/>
          <a:lstStyle/>
          <a:p>
            <a:fld id="{7767AFED-FF83-4369-97A2-DC51BAEA346E}" type="slidenum">
              <a:rPr lang="en-US"/>
              <a:pPr/>
              <a:t>33</a:t>
            </a:fld>
            <a:endParaRPr lang="en-US"/>
          </a:p>
        </p:txBody>
      </p:sp>
      <p:sp>
        <p:nvSpPr>
          <p:cNvPr id="49155" name="Rectangle 2"/>
          <p:cNvSpPr>
            <a:spLocks noGrp="1" noRot="1" noChangeAspect="1" noChangeArrowheads="1" noTextEdit="1"/>
          </p:cNvSpPr>
          <p:nvPr>
            <p:ph type="sldImg"/>
          </p:nvPr>
        </p:nvSpPr>
        <p:spPr>
          <a:xfrm>
            <a:off x="4763" y="687388"/>
            <a:ext cx="6173787" cy="3473450"/>
          </a:xfrm>
          <a:ln/>
        </p:spPr>
      </p:sp>
      <p:sp>
        <p:nvSpPr>
          <p:cNvPr id="49156" name="Rectangle 3"/>
          <p:cNvSpPr>
            <a:spLocks noGrp="1" noChangeArrowheads="1"/>
          </p:cNvSpPr>
          <p:nvPr>
            <p:ph type="body" idx="1"/>
          </p:nvPr>
        </p:nvSpPr>
        <p:spPr>
          <a:noFill/>
          <a:ln w="9525"/>
        </p:spPr>
        <p:txBody>
          <a:bodyPr/>
          <a:lstStyle/>
          <a:p>
            <a:pPr eaLnBrk="1" hangingPunct="1">
              <a:buFontTx/>
              <a:buChar char="•"/>
            </a:pPr>
            <a:r>
              <a:rPr lang="en-US"/>
              <a:t> </a:t>
            </a:r>
            <a:r>
              <a:rPr lang="en-US" b="1"/>
              <a:t>Instructor Comments:</a:t>
            </a:r>
            <a:r>
              <a:rPr lang="en-US"/>
              <a:t> </a:t>
            </a:r>
          </a:p>
          <a:p>
            <a:pPr marL="514350" lvl="1" eaLnBrk="1" hangingPunct="1">
              <a:buFontTx/>
              <a:buChar char="•"/>
            </a:pPr>
            <a:r>
              <a:rPr lang="en-US"/>
              <a:t> Examples Include:</a:t>
            </a:r>
          </a:p>
          <a:p>
            <a:pPr lvl="2" eaLnBrk="1" hangingPunct="1">
              <a:buFontTx/>
              <a:buChar char="•"/>
            </a:pPr>
            <a:r>
              <a:rPr lang="en-US"/>
              <a:t> Boy Scout Troop Leader and Regional Director</a:t>
            </a:r>
          </a:p>
          <a:p>
            <a:pPr lvl="2" eaLnBrk="1" hangingPunct="1">
              <a:buFontTx/>
              <a:buChar char="•"/>
            </a:pPr>
            <a:r>
              <a:rPr lang="en-US"/>
              <a:t> Enlisted coach and officer player</a:t>
            </a:r>
          </a:p>
          <a:p>
            <a:pPr lvl="2" eaLnBrk="1" hangingPunct="1">
              <a:buFontTx/>
              <a:buChar char="•"/>
            </a:pPr>
            <a:r>
              <a:rPr lang="en-US"/>
              <a:t> Family reunion with relatives of different ranks</a:t>
            </a:r>
          </a:p>
        </p:txBody>
      </p:sp>
    </p:spTree>
    <p:extLst>
      <p:ext uri="{BB962C8B-B14F-4D97-AF65-F5344CB8AC3E}">
        <p14:creationId xmlns:p14="http://schemas.microsoft.com/office/powerpoint/2010/main" val="1882477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2F2166FB-A614-4018-A31B-02E598C5302E}" type="slidenum">
              <a:rPr lang="en-US" altLang="en-US" sz="1200" smtClean="0"/>
              <a:pPr/>
              <a:t>34</a:t>
            </a:fld>
            <a:endParaRPr lang="en-US" altLang="en-US" sz="1200"/>
          </a:p>
        </p:txBody>
      </p:sp>
      <p:sp>
        <p:nvSpPr>
          <p:cNvPr id="49155" name="Rectangle 2"/>
          <p:cNvSpPr>
            <a:spLocks noGrp="1" noRot="1" noChangeAspect="1" noChangeArrowheads="1" noTextEdit="1"/>
          </p:cNvSpPr>
          <p:nvPr>
            <p:ph type="sldImg"/>
          </p:nvPr>
        </p:nvSpPr>
        <p:spPr>
          <a:xfrm>
            <a:off x="4763" y="687388"/>
            <a:ext cx="6173787" cy="3473450"/>
          </a:xfrm>
          <a:ln/>
        </p:spPr>
      </p:sp>
      <p:sp>
        <p:nvSpPr>
          <p:cNvPr id="491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t>Quote is from AR 600-32, 2-2f</a:t>
            </a:r>
          </a:p>
          <a:p>
            <a:endParaRPr lang="en-US" altLang="en-US" sz="1600" dirty="0"/>
          </a:p>
          <a:p>
            <a:r>
              <a:rPr lang="en-US" altLang="en-US" sz="1600" dirty="0"/>
              <a:t>Counseling can be preemptive or a result of a violation of the punitive regulation depending on the circumstances</a:t>
            </a:r>
          </a:p>
          <a:p>
            <a:endParaRPr lang="en-US" altLang="en-US" sz="1600" dirty="0"/>
          </a:p>
          <a:p>
            <a:r>
              <a:rPr lang="en-US" altLang="en-US" sz="1600" dirty="0"/>
              <a:t>4-14 c (2) (a) also states </a:t>
            </a:r>
            <a:r>
              <a:rPr lang="ja-JP" altLang="en-US" sz="1600" dirty="0"/>
              <a:t>“</a:t>
            </a:r>
            <a:r>
              <a:rPr lang="en-US" altLang="ja-JP" sz="1600" dirty="0"/>
              <a:t>The commander should take the minimum action necessary to ensure that the needs of good order and discipline are satisfied.</a:t>
            </a:r>
            <a:r>
              <a:rPr lang="ja-JP" altLang="en-US" sz="1600" dirty="0"/>
              <a:t>”</a:t>
            </a:r>
            <a:r>
              <a:rPr lang="en-US" altLang="ja-JP" sz="1600" dirty="0"/>
              <a:t>  (applies specifically to immaculate marriage</a:t>
            </a:r>
            <a:r>
              <a:rPr lang="en-US" altLang="ja-JP" sz="1600" baseline="0" dirty="0"/>
              <a:t> - when officer/enlisted or NCO/junior enlisted show up one day and are married to try and take advantage of the exception</a:t>
            </a:r>
            <a:r>
              <a:rPr lang="en-US" altLang="ja-JP" sz="1600" dirty="0"/>
              <a:t>)</a:t>
            </a:r>
          </a:p>
          <a:p>
            <a:endParaRPr lang="en-US" altLang="en-US" dirty="0"/>
          </a:p>
        </p:txBody>
      </p:sp>
    </p:spTree>
    <p:extLst>
      <p:ext uri="{BB962C8B-B14F-4D97-AF65-F5344CB8AC3E}">
        <p14:creationId xmlns:p14="http://schemas.microsoft.com/office/powerpoint/2010/main" val="2909726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sldNum" sz="quarter" idx="5"/>
          </p:nvPr>
        </p:nvSpPr>
        <p:spPr>
          <a:noFill/>
        </p:spPr>
        <p:txBody>
          <a:bodyPr/>
          <a:lstStyle/>
          <a:p>
            <a:fld id="{2EE51A21-38B0-4505-8877-817A35B0E478}" type="slidenum">
              <a:rPr lang="en-US"/>
              <a:pPr/>
              <a:t>35</a:t>
            </a:fld>
            <a:endParaRPr lang="en-US"/>
          </a:p>
        </p:txBody>
      </p:sp>
      <p:sp>
        <p:nvSpPr>
          <p:cNvPr id="50179" name="Rectangle 1028"/>
          <p:cNvSpPr>
            <a:spLocks noGrp="1" noRot="1" noChangeAspect="1" noChangeArrowheads="1" noTextEdit="1"/>
          </p:cNvSpPr>
          <p:nvPr>
            <p:ph type="sldImg"/>
          </p:nvPr>
        </p:nvSpPr>
        <p:spPr>
          <a:xfrm>
            <a:off x="4763" y="687388"/>
            <a:ext cx="6173787" cy="3473450"/>
          </a:xfrm>
          <a:ln/>
        </p:spPr>
      </p:sp>
      <p:sp>
        <p:nvSpPr>
          <p:cNvPr id="50180" name="Rectangle 1029"/>
          <p:cNvSpPr>
            <a:spLocks noGrp="1" noChangeArrowheads="1"/>
          </p:cNvSpPr>
          <p:nvPr>
            <p:ph type="body" idx="1"/>
          </p:nvPr>
        </p:nvSpPr>
        <p:spPr>
          <a:noFill/>
          <a:ln w="9525"/>
        </p:spPr>
        <p:txBody>
          <a:bodyPr/>
          <a:lstStyle/>
          <a:p>
            <a:pPr eaLnBrk="1" hangingPunct="1">
              <a:buFontTx/>
              <a:buChar char="•"/>
              <a:tabLst>
                <a:tab pos="514350" algn="l"/>
              </a:tabLst>
            </a:pPr>
            <a:r>
              <a:rPr lang="en-US" dirty="0"/>
              <a:t> </a:t>
            </a:r>
            <a:r>
              <a:rPr lang="en-US" b="1" dirty="0"/>
              <a:t>Instructor Comments:</a:t>
            </a:r>
            <a:r>
              <a:rPr lang="en-US" dirty="0"/>
              <a:t> </a:t>
            </a:r>
          </a:p>
          <a:p>
            <a:pPr marL="514350" lvl="1" eaLnBrk="1" hangingPunct="1">
              <a:buFontTx/>
              <a:buChar char="•"/>
              <a:tabLst>
                <a:tab pos="514350" algn="l"/>
              </a:tabLst>
            </a:pPr>
            <a:r>
              <a:rPr lang="en-US" dirty="0"/>
              <a:t> Don’t prejudge - look at the results of the relationship (unless strictly prohibited).</a:t>
            </a:r>
          </a:p>
          <a:p>
            <a:pPr marL="514350" lvl="1" eaLnBrk="1" hangingPunct="1">
              <a:buFontTx/>
              <a:buChar char="•"/>
              <a:tabLst>
                <a:tab pos="514350" algn="l"/>
              </a:tabLst>
            </a:pPr>
            <a:r>
              <a:rPr lang="en-US" dirty="0"/>
              <a:t> Scrutinize closely those positions with ability to effect other party’s rewards and punishments.</a:t>
            </a:r>
          </a:p>
          <a:p>
            <a:pPr algn="ctr" eaLnBrk="1" hangingPunct="1">
              <a:tabLst>
                <a:tab pos="514350" algn="l"/>
              </a:tabLst>
            </a:pPr>
            <a:r>
              <a:rPr lang="en-US" b="1" dirty="0"/>
              <a:t>APPEARANCES DO MATTER</a:t>
            </a:r>
          </a:p>
        </p:txBody>
      </p:sp>
    </p:spTree>
    <p:extLst>
      <p:ext uri="{BB962C8B-B14F-4D97-AF65-F5344CB8AC3E}">
        <p14:creationId xmlns:p14="http://schemas.microsoft.com/office/powerpoint/2010/main" val="1218270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sldNum" sz="quarter" idx="5"/>
          </p:nvPr>
        </p:nvSpPr>
        <p:spPr>
          <a:noFill/>
        </p:spPr>
        <p:txBody>
          <a:bodyPr/>
          <a:lstStyle/>
          <a:p>
            <a:fld id="{24BAA84D-3CF8-473D-A6DE-E86FA7EE8618}" type="slidenum">
              <a:rPr lang="en-US"/>
              <a:pPr/>
              <a:t>36</a:t>
            </a:fld>
            <a:endParaRPr lang="en-US"/>
          </a:p>
        </p:txBody>
      </p:sp>
      <p:sp>
        <p:nvSpPr>
          <p:cNvPr id="52227" name="Rectangle 2"/>
          <p:cNvSpPr>
            <a:spLocks noGrp="1" noRot="1" noChangeAspect="1" noChangeArrowheads="1" noTextEdit="1"/>
          </p:cNvSpPr>
          <p:nvPr>
            <p:ph type="sldImg"/>
          </p:nvPr>
        </p:nvSpPr>
        <p:spPr>
          <a:xfrm>
            <a:off x="4763" y="687388"/>
            <a:ext cx="6173787" cy="3473450"/>
          </a:xfrm>
          <a:ln/>
        </p:spPr>
      </p:sp>
      <p:sp>
        <p:nvSpPr>
          <p:cNvPr id="52228" name="Rectangle 3"/>
          <p:cNvSpPr>
            <a:spLocks noGrp="1" noChangeArrowheads="1"/>
          </p:cNvSpPr>
          <p:nvPr>
            <p:ph type="body" idx="1"/>
          </p:nvPr>
        </p:nvSpPr>
        <p:spPr>
          <a:noFill/>
          <a:ln w="9525"/>
        </p:spPr>
        <p:txBody>
          <a:bodyPr/>
          <a:lstStyle/>
          <a:p>
            <a:pPr eaLnBrk="1" hangingPunct="1">
              <a:buFontTx/>
              <a:buChar char="•"/>
            </a:pPr>
            <a:r>
              <a:rPr lang="en-US"/>
              <a:t> </a:t>
            </a:r>
            <a:r>
              <a:rPr lang="en-US" b="1"/>
              <a:t>Instructor Comment:</a:t>
            </a:r>
            <a:r>
              <a:rPr lang="en-US"/>
              <a:t> </a:t>
            </a:r>
          </a:p>
          <a:p>
            <a:pPr marL="514350" lvl="1" eaLnBrk="1" hangingPunct="1">
              <a:buFontTx/>
              <a:buChar char="•"/>
            </a:pPr>
            <a:r>
              <a:rPr lang="en-US"/>
              <a:t> Policy memos should go thru SJA office.</a:t>
            </a:r>
          </a:p>
        </p:txBody>
      </p:sp>
    </p:spTree>
    <p:extLst>
      <p:ext uri="{BB962C8B-B14F-4D97-AF65-F5344CB8AC3E}">
        <p14:creationId xmlns:p14="http://schemas.microsoft.com/office/powerpoint/2010/main" val="2435578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sldNum" sz="quarter" idx="5"/>
          </p:nvPr>
        </p:nvSpPr>
        <p:spPr>
          <a:noFill/>
        </p:spPr>
        <p:txBody>
          <a:bodyPr/>
          <a:lstStyle/>
          <a:p>
            <a:fld id="{A2B375A3-6AC0-476E-AA9D-85098ABCBA45}" type="slidenum">
              <a:rPr lang="en-US"/>
              <a:pPr/>
              <a:t>37</a:t>
            </a:fld>
            <a:endParaRPr lang="en-US"/>
          </a:p>
        </p:txBody>
      </p:sp>
      <p:sp>
        <p:nvSpPr>
          <p:cNvPr id="53251" name="Rectangle 1028"/>
          <p:cNvSpPr>
            <a:spLocks noGrp="1" noRot="1" noChangeAspect="1" noChangeArrowheads="1" noTextEdit="1"/>
          </p:cNvSpPr>
          <p:nvPr>
            <p:ph type="sldImg"/>
          </p:nvPr>
        </p:nvSpPr>
        <p:spPr>
          <a:xfrm>
            <a:off x="4763" y="687388"/>
            <a:ext cx="6173787" cy="3473450"/>
          </a:xfrm>
          <a:ln/>
        </p:spPr>
      </p:sp>
      <p:sp>
        <p:nvSpPr>
          <p:cNvPr id="53252" name="Rectangle 1029"/>
          <p:cNvSpPr>
            <a:spLocks noGrp="1" noChangeArrowheads="1"/>
          </p:cNvSpPr>
          <p:nvPr>
            <p:ph type="body" idx="1"/>
          </p:nvPr>
        </p:nvSpPr>
        <p:spPr>
          <a:noFill/>
          <a:ln w="9525"/>
        </p:spPr>
        <p:txBody>
          <a:bodyPr/>
          <a:lstStyle/>
          <a:p>
            <a:pPr eaLnBrk="1" hangingPunct="1">
              <a:buFontTx/>
              <a:buChar char="•"/>
            </a:pPr>
            <a:r>
              <a:rPr lang="en-US" dirty="0"/>
              <a:t> </a:t>
            </a:r>
            <a:r>
              <a:rPr lang="en-US" b="1" dirty="0"/>
              <a:t>Instructor Comments:</a:t>
            </a:r>
            <a:r>
              <a:rPr lang="en-US" dirty="0"/>
              <a:t> </a:t>
            </a:r>
          </a:p>
          <a:p>
            <a:pPr marL="514350" lvl="1" eaLnBrk="1" hangingPunct="1">
              <a:buFontTx/>
              <a:buChar char="•"/>
            </a:pPr>
            <a:r>
              <a:rPr lang="en-US" dirty="0"/>
              <a:t> Don’t forget to look to local regulations and policies as well</a:t>
            </a:r>
          </a:p>
          <a:p>
            <a:pPr marL="514350" lvl="1" eaLnBrk="1" hangingPunct="1">
              <a:buFontTx/>
              <a:buChar char="•"/>
            </a:pPr>
            <a:r>
              <a:rPr lang="en-US" dirty="0"/>
              <a:t> </a:t>
            </a:r>
            <a:r>
              <a:rPr lang="en-US" b="1" dirty="0"/>
              <a:t>AR 600-32 is punitive</a:t>
            </a:r>
          </a:p>
          <a:p>
            <a:pPr marL="514350" lvl="1" eaLnBrk="1" hangingPunct="1">
              <a:buFontTx/>
              <a:buChar char="•"/>
            </a:pPr>
            <a:r>
              <a:rPr lang="en-US" b="0" dirty="0"/>
              <a:t>Fraternization under Article 134, UCMJ is only between officer and enlisted relationships. For fraternization between non-commissioned officers and enlisted Soldiers look to Article 92 as a violation of AR 600-32 or AR 600-20 depending on when the </a:t>
            </a:r>
            <a:r>
              <a:rPr lang="en-US" b="0"/>
              <a:t>act occurred. </a:t>
            </a:r>
            <a:endParaRPr lang="en-US" b="0" dirty="0"/>
          </a:p>
        </p:txBody>
      </p:sp>
    </p:spTree>
    <p:extLst>
      <p:ext uri="{BB962C8B-B14F-4D97-AF65-F5344CB8AC3E}">
        <p14:creationId xmlns:p14="http://schemas.microsoft.com/office/powerpoint/2010/main" val="437505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sldNum" sz="quarter" idx="5"/>
          </p:nvPr>
        </p:nvSpPr>
        <p:spPr>
          <a:noFill/>
        </p:spPr>
        <p:txBody>
          <a:bodyPr/>
          <a:lstStyle/>
          <a:p>
            <a:fld id="{6ACF3FFC-4461-4A25-9883-76182AB38A08}" type="slidenum">
              <a:rPr lang="en-US"/>
              <a:pPr/>
              <a:t>38</a:t>
            </a:fld>
            <a:endParaRPr lang="en-US"/>
          </a:p>
        </p:txBody>
      </p:sp>
      <p:sp>
        <p:nvSpPr>
          <p:cNvPr id="54275" name="Rectangle 4"/>
          <p:cNvSpPr>
            <a:spLocks noGrp="1" noRot="1" noChangeAspect="1" noChangeArrowheads="1" noTextEdit="1"/>
          </p:cNvSpPr>
          <p:nvPr>
            <p:ph type="sldImg"/>
          </p:nvPr>
        </p:nvSpPr>
        <p:spPr>
          <a:xfrm>
            <a:off x="4763" y="687388"/>
            <a:ext cx="6173787" cy="3473450"/>
          </a:xfrm>
          <a:ln/>
        </p:spPr>
      </p:sp>
      <p:sp>
        <p:nvSpPr>
          <p:cNvPr id="54276" name="Rectangle 5"/>
          <p:cNvSpPr>
            <a:spLocks noGrp="1" noChangeArrowheads="1"/>
          </p:cNvSpPr>
          <p:nvPr>
            <p:ph type="body" idx="1"/>
          </p:nvPr>
        </p:nvSpPr>
        <p:spPr>
          <a:noFill/>
          <a:ln w="9525"/>
        </p:spPr>
        <p:txBody>
          <a:bodyPr/>
          <a:lstStyle/>
          <a:p>
            <a:pPr eaLnBrk="1" hangingPunct="1">
              <a:buFontTx/>
              <a:buChar char="•"/>
            </a:pPr>
            <a:endParaRPr lang="en-US"/>
          </a:p>
        </p:txBody>
      </p:sp>
    </p:spTree>
    <p:extLst>
      <p:ext uri="{BB962C8B-B14F-4D97-AF65-F5344CB8AC3E}">
        <p14:creationId xmlns:p14="http://schemas.microsoft.com/office/powerpoint/2010/main" val="1643918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sldNum" sz="quarter" idx="5"/>
          </p:nvPr>
        </p:nvSpPr>
        <p:spPr>
          <a:noFill/>
        </p:spPr>
        <p:txBody>
          <a:bodyPr/>
          <a:lstStyle/>
          <a:p>
            <a:fld id="{BD3F8464-70A0-48F5-9A45-57F4F0DAB972}" type="slidenum">
              <a:rPr lang="en-US"/>
              <a:pPr/>
              <a:t>39</a:t>
            </a:fld>
            <a:endParaRPr lang="en-US"/>
          </a:p>
        </p:txBody>
      </p:sp>
      <p:sp>
        <p:nvSpPr>
          <p:cNvPr id="55299" name="Rectangle 0"/>
          <p:cNvSpPr>
            <a:spLocks noGrp="1" noRot="1" noChangeAspect="1" noChangeArrowheads="1" noTextEdit="1"/>
          </p:cNvSpPr>
          <p:nvPr>
            <p:ph type="sldImg"/>
          </p:nvPr>
        </p:nvSpPr>
        <p:spPr>
          <a:xfrm>
            <a:off x="4763" y="687388"/>
            <a:ext cx="6173787" cy="3473450"/>
          </a:xfrm>
          <a:ln/>
        </p:spPr>
      </p:sp>
      <p:sp>
        <p:nvSpPr>
          <p:cNvPr id="55300" name="Rectangle 1"/>
          <p:cNvSpPr>
            <a:spLocks noGrp="1" noChangeArrowheads="1"/>
          </p:cNvSpPr>
          <p:nvPr>
            <p:ph type="body" idx="1"/>
          </p:nvPr>
        </p:nvSpPr>
        <p:spPr>
          <a:noFill/>
          <a:ln w="9525"/>
        </p:spPr>
        <p:txBody>
          <a:bodyPr/>
          <a:lstStyle/>
          <a:p>
            <a:pPr eaLnBrk="1" hangingPunct="1">
              <a:buFontTx/>
              <a:buChar char="•"/>
            </a:pPr>
            <a:r>
              <a:rPr lang="en-US" b="1" dirty="0"/>
              <a:t> Instruction Note:</a:t>
            </a:r>
            <a:r>
              <a:rPr lang="en-US" dirty="0"/>
              <a:t> </a:t>
            </a:r>
          </a:p>
          <a:p>
            <a:pPr marL="0" marR="0" lvl="3" indent="0" algn="l" defTabSz="914400" rtl="0" eaLnBrk="1" fontAlgn="base" latinLnBrk="0" hangingPunct="1">
              <a:lnSpc>
                <a:spcPct val="100000"/>
              </a:lnSpc>
              <a:spcBef>
                <a:spcPct val="30000"/>
              </a:spcBef>
              <a:spcAft>
                <a:spcPct val="0"/>
              </a:spcAft>
              <a:buClrTx/>
              <a:buSzTx/>
              <a:buFontTx/>
              <a:buChar char="•"/>
              <a:tabLst/>
              <a:defRPr/>
            </a:pPr>
            <a:r>
              <a:rPr lang="en-US" b="1" dirty="0"/>
              <a:t>  </a:t>
            </a:r>
            <a:r>
              <a:rPr lang="en-US" sz="900" dirty="0"/>
              <a:t>Questions or comments about this brief may be referred to the </a:t>
            </a:r>
            <a:r>
              <a:rPr lang="en-US" sz="900" dirty="0">
                <a:latin typeface="Arial" pitchFamily="34" charset="0"/>
                <a:cs typeface="Arial" pitchFamily="34" charset="0"/>
              </a:rPr>
              <a:t>Educational Technology</a:t>
            </a:r>
            <a:r>
              <a:rPr lang="en-US" sz="900" baseline="0" dirty="0">
                <a:latin typeface="Arial" pitchFamily="34" charset="0"/>
                <a:cs typeface="Arial" pitchFamily="34" charset="0"/>
              </a:rPr>
              <a:t> Distributed Learning Division, </a:t>
            </a:r>
            <a:r>
              <a:rPr lang="en-US" sz="900" dirty="0"/>
              <a:t>The Judge Advocate General’s Legal Center and School (TJAGLCS), by submitting a helpdesk ticket at JAG University at https://jagu.army.mil</a:t>
            </a:r>
          </a:p>
          <a:p>
            <a:pPr>
              <a:buFontTx/>
              <a:buNone/>
            </a:pPr>
            <a:endParaRPr lang="en-US" dirty="0"/>
          </a:p>
          <a:p>
            <a:pPr marL="514350" lvl="2" eaLnBrk="1" hangingPunct="1">
              <a:buFontTx/>
              <a:buChar char="•"/>
            </a:pPr>
            <a:endParaRPr lang="en-US" dirty="0"/>
          </a:p>
        </p:txBody>
      </p:sp>
    </p:spTree>
    <p:extLst>
      <p:ext uri="{BB962C8B-B14F-4D97-AF65-F5344CB8AC3E}">
        <p14:creationId xmlns:p14="http://schemas.microsoft.com/office/powerpoint/2010/main" val="342256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sldNum" sz="quarter" idx="5"/>
          </p:nvPr>
        </p:nvSpPr>
        <p:spPr>
          <a:noFill/>
        </p:spPr>
        <p:txBody>
          <a:bodyPr/>
          <a:lstStyle/>
          <a:p>
            <a:fld id="{3EF2FB5F-47D6-4473-8ED8-B450F6768726}" type="slidenum">
              <a:rPr lang="en-US"/>
              <a:pPr/>
              <a:t>4</a:t>
            </a:fld>
            <a:endParaRPr lang="en-US"/>
          </a:p>
        </p:txBody>
      </p:sp>
      <p:sp>
        <p:nvSpPr>
          <p:cNvPr id="31747" name="Rectangle 1028"/>
          <p:cNvSpPr>
            <a:spLocks noGrp="1" noRot="1" noChangeAspect="1" noChangeArrowheads="1" noTextEdit="1"/>
          </p:cNvSpPr>
          <p:nvPr>
            <p:ph type="sldImg"/>
          </p:nvPr>
        </p:nvSpPr>
        <p:spPr>
          <a:xfrm>
            <a:off x="4763" y="687388"/>
            <a:ext cx="6173787" cy="3473450"/>
          </a:xfrm>
          <a:ln/>
        </p:spPr>
      </p:sp>
      <p:sp>
        <p:nvSpPr>
          <p:cNvPr id="31748" name="Rectangle 1029"/>
          <p:cNvSpPr>
            <a:spLocks noGrp="1" noChangeArrowheads="1"/>
          </p:cNvSpPr>
          <p:nvPr>
            <p:ph type="body" idx="1"/>
          </p:nvPr>
        </p:nvSpPr>
        <p:spPr>
          <a:noFill/>
          <a:ln w="9525"/>
        </p:spPr>
        <p:txBody>
          <a:bodyPr/>
          <a:lstStyle/>
          <a:p>
            <a:pPr eaLnBrk="1" hangingPunct="1">
              <a:tabLst>
                <a:tab pos="514350" algn="l"/>
              </a:tabLst>
            </a:pPr>
            <a:r>
              <a:rPr lang="en-US" b="1" u="sng" dirty="0"/>
              <a:t>Instructor Note:</a:t>
            </a:r>
            <a:r>
              <a:rPr lang="en-US" dirty="0"/>
              <a:t>  </a:t>
            </a:r>
          </a:p>
          <a:p>
            <a:pPr eaLnBrk="1" hangingPunct="1">
              <a:tabLst>
                <a:tab pos="514350" algn="l"/>
              </a:tabLst>
            </a:pPr>
            <a:r>
              <a:rPr lang="en-US" dirty="0"/>
              <a:t>The current AR 600-20 is dated 24</a:t>
            </a:r>
            <a:r>
              <a:rPr lang="en-US" baseline="0" dirty="0"/>
              <a:t> July 2020</a:t>
            </a:r>
            <a:r>
              <a:rPr lang="en-US" dirty="0"/>
              <a:t>.    </a:t>
            </a:r>
          </a:p>
          <a:p>
            <a:pPr eaLnBrk="1" hangingPunct="1">
              <a:tabLst>
                <a:tab pos="514350" algn="l"/>
              </a:tabLst>
            </a:pPr>
            <a:endParaRPr lang="en-US" dirty="0"/>
          </a:p>
          <a:p>
            <a:pPr eaLnBrk="1" hangingPunct="1">
              <a:buFontTx/>
              <a:buChar char="•"/>
              <a:tabLst>
                <a:tab pos="514350" algn="l"/>
              </a:tabLst>
            </a:pPr>
            <a:r>
              <a:rPr lang="en-US" b="1" dirty="0"/>
              <a:t> Instructor Comments:</a:t>
            </a:r>
          </a:p>
          <a:p>
            <a:pPr lvl="1" indent="57150" eaLnBrk="1" hangingPunct="1">
              <a:buFontTx/>
              <a:buChar char="•"/>
              <a:tabLst>
                <a:tab pos="514350" algn="l"/>
              </a:tabLst>
            </a:pPr>
            <a:r>
              <a:rPr lang="en-US" dirty="0"/>
              <a:t> Pique student interest: What two changes in February 2006 created issues for commanders? (Answers are provided for instructor convenience below, but will be discussed in more detail later). </a:t>
            </a:r>
          </a:p>
          <a:p>
            <a:pPr lvl="1" indent="57150" eaLnBrk="1" hangingPunct="1">
              <a:tabLst>
                <a:tab pos="514350" algn="l"/>
              </a:tabLst>
            </a:pPr>
            <a:r>
              <a:rPr lang="en-US" dirty="0"/>
              <a:t>ANSWER:</a:t>
            </a:r>
          </a:p>
          <a:p>
            <a:pPr lvl="1" indent="57150" eaLnBrk="1" hangingPunct="1">
              <a:tabLst>
                <a:tab pos="514350" algn="l"/>
              </a:tabLst>
            </a:pPr>
            <a:r>
              <a:rPr lang="en-US" dirty="0"/>
              <a:t>	1. Soldiers in a relationship in which one party has a change in status that causes the relationship to become prohibited (e.g. Enlisted to officer) have one year to remedy the violation (terminate relationship or get married). </a:t>
            </a:r>
          </a:p>
          <a:p>
            <a:pPr lvl="1" indent="57150" eaLnBrk="1" hangingPunct="1">
              <a:tabLst>
                <a:tab pos="514350" algn="l"/>
              </a:tabLst>
            </a:pPr>
            <a:r>
              <a:rPr lang="en-US" dirty="0"/>
              <a:t>	2.  Criteria defining prohibited relationships were no longer based only on the effect of the relationship.  Appearance alone could cause a violation. </a:t>
            </a:r>
          </a:p>
          <a:p>
            <a:pPr lvl="1" indent="57150" eaLnBrk="1" hangingPunct="1">
              <a:tabLst>
                <a:tab pos="514350" algn="l"/>
              </a:tabLst>
            </a:pPr>
            <a:endParaRPr lang="en-US" dirty="0"/>
          </a:p>
          <a:p>
            <a:pPr lvl="1" indent="57150" eaLnBrk="1" hangingPunct="1">
              <a:buFont typeface="Wingdings" pitchFamily="2" charset="2"/>
              <a:buChar char="§"/>
              <a:tabLst>
                <a:tab pos="514350" algn="l"/>
              </a:tabLst>
            </a:pPr>
            <a:r>
              <a:rPr lang="en-US" dirty="0"/>
              <a:t> The significant change in</a:t>
            </a:r>
            <a:r>
              <a:rPr lang="en-US" baseline="0" dirty="0"/>
              <a:t> the November 2014 regulation is the strict prohibition in junior enlisted/NCO relationships.</a:t>
            </a:r>
            <a:endParaRPr lang="en-US" dirty="0"/>
          </a:p>
          <a:p>
            <a:pPr lvl="2" eaLnBrk="1" hangingPunct="1">
              <a:tabLst>
                <a:tab pos="514350" algn="l"/>
              </a:tabLst>
            </a:pPr>
            <a:r>
              <a:rPr lang="en-US" dirty="0"/>
              <a:t> </a:t>
            </a:r>
          </a:p>
        </p:txBody>
      </p:sp>
    </p:spTree>
    <p:extLst>
      <p:ext uri="{BB962C8B-B14F-4D97-AF65-F5344CB8AC3E}">
        <p14:creationId xmlns:p14="http://schemas.microsoft.com/office/powerpoint/2010/main" val="266780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sldNum" sz="quarter" idx="5"/>
          </p:nvPr>
        </p:nvSpPr>
        <p:spPr>
          <a:noFill/>
        </p:spPr>
        <p:txBody>
          <a:bodyPr/>
          <a:lstStyle/>
          <a:p>
            <a:fld id="{73406F91-3486-44F4-99F4-22E150176712}" type="slidenum">
              <a:rPr lang="en-US"/>
              <a:pPr/>
              <a:t>5</a:t>
            </a:fld>
            <a:endParaRPr lang="en-US"/>
          </a:p>
        </p:txBody>
      </p:sp>
      <p:sp>
        <p:nvSpPr>
          <p:cNvPr id="32771" name="Rectangle 4"/>
          <p:cNvSpPr>
            <a:spLocks noGrp="1" noRot="1" noChangeAspect="1" noChangeArrowheads="1" noTextEdit="1"/>
          </p:cNvSpPr>
          <p:nvPr>
            <p:ph type="sldImg"/>
          </p:nvPr>
        </p:nvSpPr>
        <p:spPr>
          <a:xfrm>
            <a:off x="4763" y="687388"/>
            <a:ext cx="6173787" cy="3473450"/>
          </a:xfrm>
          <a:ln/>
        </p:spPr>
      </p:sp>
      <p:sp>
        <p:nvSpPr>
          <p:cNvPr id="32772" name="Rectangle 5"/>
          <p:cNvSpPr>
            <a:spLocks noGrp="1" noChangeArrowheads="1"/>
          </p:cNvSpPr>
          <p:nvPr>
            <p:ph type="body" idx="1"/>
          </p:nvPr>
        </p:nvSpPr>
        <p:spPr>
          <a:noFill/>
          <a:ln w="9525"/>
        </p:spPr>
        <p:txBody>
          <a:bodyPr/>
          <a:lstStyle/>
          <a:p>
            <a:pPr eaLnBrk="1" hangingPunct="1">
              <a:buFontTx/>
              <a:buChar char="•"/>
              <a:tabLst>
                <a:tab pos="514350" algn="l"/>
              </a:tabLst>
            </a:pPr>
            <a:r>
              <a:rPr lang="en-US" b="1" dirty="0"/>
              <a:t> Instructor Comments:</a:t>
            </a:r>
          </a:p>
          <a:p>
            <a:pPr marL="514350" lvl="1" eaLnBrk="1" hangingPunct="1">
              <a:buFontTx/>
              <a:buChar char="•"/>
              <a:tabLst>
                <a:tab pos="514350" algn="l"/>
              </a:tabLst>
            </a:pPr>
            <a:r>
              <a:rPr lang="en-US" dirty="0"/>
              <a:t> Who had the strictest policy?  Marines</a:t>
            </a:r>
          </a:p>
          <a:p>
            <a:pPr marL="514350" lvl="1" eaLnBrk="1" hangingPunct="1">
              <a:buFontTx/>
              <a:buChar char="•"/>
              <a:tabLst>
                <a:tab pos="514350" algn="l"/>
              </a:tabLst>
            </a:pPr>
            <a:r>
              <a:rPr lang="en-US" dirty="0"/>
              <a:t> Who had the most liberal policy?  Army</a:t>
            </a:r>
          </a:p>
          <a:p>
            <a:pPr eaLnBrk="1" hangingPunct="1">
              <a:tabLst>
                <a:tab pos="514350" algn="l"/>
              </a:tabLst>
            </a:pPr>
            <a:endParaRPr lang="en-US" dirty="0"/>
          </a:p>
          <a:p>
            <a:pPr eaLnBrk="1" hangingPunct="1">
              <a:tabLst>
                <a:tab pos="514350" algn="l"/>
              </a:tabLst>
            </a:pPr>
            <a:r>
              <a:rPr lang="en-US" u="sng" dirty="0"/>
              <a:t>Background:</a:t>
            </a:r>
          </a:p>
          <a:p>
            <a:pPr eaLnBrk="1" hangingPunct="1">
              <a:buFontTx/>
              <a:buChar char="•"/>
              <a:tabLst>
                <a:tab pos="514350" algn="l"/>
              </a:tabLst>
            </a:pPr>
            <a:r>
              <a:rPr lang="en-US" dirty="0"/>
              <a:t> "Breaches of good order and discipline in the all-volunteer force are not widespread, but perceived and actual inconsistencies in policies and practices addressing those breaches must be remedied. The actions I am directing address those inconsistencies and strengthen the maintenance of good order and discipline that is essential in our military services." – Defense Secretary William S. Cohen </a:t>
            </a:r>
          </a:p>
        </p:txBody>
      </p:sp>
    </p:spTree>
    <p:extLst>
      <p:ext uri="{BB962C8B-B14F-4D97-AF65-F5344CB8AC3E}">
        <p14:creationId xmlns:p14="http://schemas.microsoft.com/office/powerpoint/2010/main" val="191375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sldNum" sz="quarter" idx="5"/>
          </p:nvPr>
        </p:nvSpPr>
        <p:spPr>
          <a:noFill/>
        </p:spPr>
        <p:txBody>
          <a:bodyPr/>
          <a:lstStyle/>
          <a:p>
            <a:fld id="{95D351E8-CFD0-46DC-A90C-92355552DF8D}" type="slidenum">
              <a:rPr lang="en-US"/>
              <a:pPr/>
              <a:t>6</a:t>
            </a:fld>
            <a:endParaRPr lang="en-US"/>
          </a:p>
        </p:txBody>
      </p:sp>
      <p:sp>
        <p:nvSpPr>
          <p:cNvPr id="33795" name="Rectangle 4"/>
          <p:cNvSpPr>
            <a:spLocks noGrp="1" noRot="1" noChangeAspect="1" noChangeArrowheads="1" noTextEdit="1"/>
          </p:cNvSpPr>
          <p:nvPr>
            <p:ph type="sldImg"/>
          </p:nvPr>
        </p:nvSpPr>
        <p:spPr>
          <a:xfrm>
            <a:off x="4763" y="687388"/>
            <a:ext cx="6173787" cy="3473450"/>
          </a:xfrm>
          <a:ln/>
        </p:spPr>
      </p:sp>
      <p:sp>
        <p:nvSpPr>
          <p:cNvPr id="33796" name="Rectangle 5"/>
          <p:cNvSpPr>
            <a:spLocks noGrp="1" noChangeArrowheads="1"/>
          </p:cNvSpPr>
          <p:nvPr>
            <p:ph type="body" idx="1"/>
          </p:nvPr>
        </p:nvSpPr>
        <p:spPr>
          <a:noFill/>
          <a:ln w="9525"/>
        </p:spPr>
        <p:txBody>
          <a:bodyPr/>
          <a:lstStyle/>
          <a:p>
            <a:pPr eaLnBrk="1" hangingPunct="1">
              <a:buFontTx/>
              <a:buChar char="•"/>
              <a:tabLst>
                <a:tab pos="514350" algn="l"/>
                <a:tab pos="1714500" algn="l"/>
              </a:tabLst>
            </a:pPr>
            <a:r>
              <a:rPr lang="en-US" b="1"/>
              <a:t> Instructor Comments:</a:t>
            </a:r>
          </a:p>
          <a:p>
            <a:pPr lvl="1" eaLnBrk="1" hangingPunct="1">
              <a:buFontTx/>
              <a:buChar char="•"/>
              <a:tabLst>
                <a:tab pos="514350" algn="l"/>
                <a:tab pos="1714500" algn="l"/>
              </a:tabLst>
            </a:pPr>
            <a:r>
              <a:rPr lang="en-US"/>
              <a:t> Key terms:</a:t>
            </a:r>
          </a:p>
          <a:p>
            <a:pPr lvl="2" eaLnBrk="1" hangingPunct="1">
              <a:buFontTx/>
              <a:buChar char="•"/>
              <a:tabLst>
                <a:tab pos="514350" algn="l"/>
                <a:tab pos="1714500" algn="l"/>
              </a:tabLst>
            </a:pPr>
            <a:r>
              <a:rPr lang="en-US"/>
              <a:t> Antithetical – In direct opposition.</a:t>
            </a:r>
          </a:p>
          <a:p>
            <a:pPr lvl="2" eaLnBrk="1" hangingPunct="1">
              <a:buFontTx/>
              <a:buChar char="•"/>
              <a:tabLst>
                <a:tab pos="514350" algn="l"/>
                <a:tab pos="1714500" algn="l"/>
              </a:tabLst>
            </a:pPr>
            <a:r>
              <a:rPr lang="en-US"/>
              <a:t> Corrosive – Harmful or destructive. </a:t>
            </a:r>
          </a:p>
          <a:p>
            <a:pPr lvl="3" eaLnBrk="1" hangingPunct="1">
              <a:buFontTx/>
              <a:buChar char="•"/>
              <a:tabLst>
                <a:tab pos="514350" algn="l"/>
                <a:tab pos="1714500" algn="l"/>
              </a:tabLst>
            </a:pPr>
            <a:r>
              <a:rPr lang="en-US"/>
              <a:t> In what ways does your audience think this might be so?  Elicit their personal experiences and opinions, or provide your own.</a:t>
            </a:r>
          </a:p>
          <a:p>
            <a:pPr lvl="2" eaLnBrk="1" hangingPunct="1">
              <a:buFontTx/>
              <a:buChar char="•"/>
              <a:tabLst>
                <a:tab pos="514350" algn="l"/>
                <a:tab pos="1714500" algn="l"/>
              </a:tabLst>
            </a:pPr>
            <a:r>
              <a:rPr lang="en-US"/>
              <a:t> Joint – Involving more than one Military Service. </a:t>
            </a:r>
          </a:p>
          <a:p>
            <a:pPr lvl="3" eaLnBrk="1" hangingPunct="1">
              <a:buFontTx/>
              <a:buChar char="•"/>
              <a:tabLst>
                <a:tab pos="514350" algn="l"/>
                <a:tab pos="1714500" algn="l"/>
              </a:tabLst>
            </a:pPr>
            <a:r>
              <a:rPr lang="en-US"/>
              <a:t> The focus of new military strategies and operations.</a:t>
            </a:r>
          </a:p>
        </p:txBody>
      </p:sp>
    </p:spTree>
    <p:extLst>
      <p:ext uri="{BB962C8B-B14F-4D97-AF65-F5344CB8AC3E}">
        <p14:creationId xmlns:p14="http://schemas.microsoft.com/office/powerpoint/2010/main" val="92472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sldNum" sz="quarter" idx="5"/>
          </p:nvPr>
        </p:nvSpPr>
        <p:spPr>
          <a:noFill/>
        </p:spPr>
        <p:txBody>
          <a:bodyPr/>
          <a:lstStyle/>
          <a:p>
            <a:fld id="{27A37E06-F43D-4C4B-9FE2-80A5F94A0753}" type="slidenum">
              <a:rPr lang="en-US"/>
              <a:pPr/>
              <a:t>7</a:t>
            </a:fld>
            <a:endParaRPr lang="en-US"/>
          </a:p>
        </p:txBody>
      </p:sp>
      <p:sp>
        <p:nvSpPr>
          <p:cNvPr id="34819" name="Rectangle 2"/>
          <p:cNvSpPr>
            <a:spLocks noGrp="1" noRot="1" noChangeAspect="1" noChangeArrowheads="1" noTextEdit="1"/>
          </p:cNvSpPr>
          <p:nvPr>
            <p:ph type="sldImg"/>
          </p:nvPr>
        </p:nvSpPr>
        <p:spPr>
          <a:xfrm>
            <a:off x="4763" y="687388"/>
            <a:ext cx="6173787" cy="3473450"/>
          </a:xfrm>
          <a:ln/>
        </p:spPr>
      </p:sp>
      <p:sp>
        <p:nvSpPr>
          <p:cNvPr id="34820"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68633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4763" y="687388"/>
            <a:ext cx="6173787" cy="3473450"/>
          </a:xfrm>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Statistics according to the AP </a:t>
            </a:r>
          </a:p>
          <a:p>
            <a:endParaRPr lang="en-US" altLang="en-US" b="1" dirty="0"/>
          </a:p>
          <a:p>
            <a:r>
              <a:rPr lang="en-US" dirty="0"/>
              <a:t>The figures show that 255 commanders were fired since 2005, and that 78 of them were felled by sex-related offenses. A breakdown: 32 in the Army, 25 in the Navy, 11 in the Marine Corps and 10 in the Air Force.</a:t>
            </a:r>
            <a:endParaRPr lang="en-US" altLang="en-US" b="1" dirty="0"/>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3F9B71E5-5853-4166-8CA8-D4C20E9AC7CB}" type="slidenum">
              <a:rPr lang="en-US" altLang="en-US" sz="1200" smtClean="0"/>
              <a:pPr/>
              <a:t>8</a:t>
            </a:fld>
            <a:endParaRPr lang="en-US" altLang="en-US" sz="1200"/>
          </a:p>
        </p:txBody>
      </p:sp>
    </p:spTree>
    <p:extLst>
      <p:ext uri="{BB962C8B-B14F-4D97-AF65-F5344CB8AC3E}">
        <p14:creationId xmlns:p14="http://schemas.microsoft.com/office/powerpoint/2010/main" val="302685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4763" y="687388"/>
            <a:ext cx="6173787" cy="3473450"/>
          </a:xfrm>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Statistics according to the AP </a:t>
            </a:r>
          </a:p>
          <a:p>
            <a:endParaRPr lang="en-US" altLang="en-US" b="1" dirty="0"/>
          </a:p>
          <a:p>
            <a:r>
              <a:rPr lang="en-US" dirty="0"/>
              <a:t>The figures show that 255 commanders were fired since 2005, and that 78 of them were felled by sex-related offenses. A breakdown: 32 in the Army, 25 in the Navy, 11 in the Marine Corps and 10 in the Air Force.</a:t>
            </a:r>
            <a:endParaRPr lang="en-US" altLang="en-US" b="1" dirty="0"/>
          </a:p>
        </p:txBody>
      </p:sp>
      <p:sp>
        <p:nvSpPr>
          <p:cNvPr id="174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i="1">
                <a:solidFill>
                  <a:schemeClr val="tx1"/>
                </a:solidFill>
                <a:latin typeface="Times New Roman" panose="02020603050405020304" pitchFamily="18" charset="0"/>
                <a:ea typeface="MS PGothic" panose="020B0600070205080204" pitchFamily="34" charset="-128"/>
              </a:defRPr>
            </a:lvl1pPr>
            <a:lvl2pPr marL="742950" indent="-285750">
              <a:defRPr sz="2800" b="1" i="1">
                <a:solidFill>
                  <a:schemeClr val="tx1"/>
                </a:solidFill>
                <a:latin typeface="Times New Roman" panose="02020603050405020304" pitchFamily="18" charset="0"/>
                <a:ea typeface="MS PGothic" panose="020B0600070205080204" pitchFamily="34" charset="-128"/>
              </a:defRPr>
            </a:lvl2pPr>
            <a:lvl3pPr marL="1143000" indent="-228600">
              <a:defRPr sz="2800" b="1" i="1">
                <a:solidFill>
                  <a:schemeClr val="tx1"/>
                </a:solidFill>
                <a:latin typeface="Times New Roman" panose="02020603050405020304" pitchFamily="18" charset="0"/>
                <a:ea typeface="MS PGothic" panose="020B0600070205080204" pitchFamily="34" charset="-128"/>
              </a:defRPr>
            </a:lvl3pPr>
            <a:lvl4pPr marL="1600200" indent="-228600">
              <a:defRPr sz="2800" b="1" i="1">
                <a:solidFill>
                  <a:schemeClr val="tx1"/>
                </a:solidFill>
                <a:latin typeface="Times New Roman" panose="02020603050405020304" pitchFamily="18" charset="0"/>
                <a:ea typeface="MS PGothic" panose="020B0600070205080204" pitchFamily="34" charset="-128"/>
              </a:defRPr>
            </a:lvl4pPr>
            <a:lvl5pPr marL="2057400" indent="-228600">
              <a:defRPr sz="2800" b="1" i="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b="1" i="1">
                <a:solidFill>
                  <a:schemeClr val="tx1"/>
                </a:solidFill>
                <a:latin typeface="Times New Roman" panose="02020603050405020304" pitchFamily="18" charset="0"/>
                <a:ea typeface="MS PGothic" panose="020B0600070205080204" pitchFamily="34" charset="-128"/>
              </a:defRPr>
            </a:lvl9pPr>
          </a:lstStyle>
          <a:p>
            <a:fld id="{3F9B71E5-5853-4166-8CA8-D4C20E9AC7CB}" type="slidenum">
              <a:rPr lang="en-US" altLang="en-US" sz="1200" smtClean="0"/>
              <a:pPr/>
              <a:t>9</a:t>
            </a:fld>
            <a:endParaRPr lang="en-US" altLang="en-US" sz="1200"/>
          </a:p>
        </p:txBody>
      </p:sp>
    </p:spTree>
    <p:extLst>
      <p:ext uri="{BB962C8B-B14F-4D97-AF65-F5344CB8AC3E}">
        <p14:creationId xmlns:p14="http://schemas.microsoft.com/office/powerpoint/2010/main" val="2153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944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463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smtClean="0"/>
              <a:t>11/22/2024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238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32512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203200" y="6553200"/>
            <a:ext cx="2540000" cy="3048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9788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83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014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95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69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812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49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401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8321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9483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7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863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386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0281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504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0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97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36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774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11/22/2024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228369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880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213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5301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500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3634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1570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1128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424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224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2946400" y="7239000"/>
            <a:ext cx="12192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512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697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0586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977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5518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994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27484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smtClean="0"/>
              <a:pPr/>
              <a:t>11/22/2024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508000" y="5638801"/>
            <a:ext cx="4775200" cy="646331"/>
          </a:xfrm>
          <a:prstGeom prst="rect">
            <a:avLst/>
          </a:prstGeom>
          <a:noFill/>
        </p:spPr>
        <p:txBody>
          <a:bodyPr wrap="square" rtlCol="0">
            <a:spAutoFit/>
          </a:bodyPr>
          <a:lstStyle/>
          <a:p>
            <a:endParaRPr lang="en-US" sz="3600" dirty="0"/>
          </a:p>
        </p:txBody>
      </p:sp>
      <p:sp>
        <p:nvSpPr>
          <p:cNvPr id="9" name="TextBox 8"/>
          <p:cNvSpPr txBox="1"/>
          <p:nvPr userDrawn="1"/>
        </p:nvSpPr>
        <p:spPr>
          <a:xfrm>
            <a:off x="203200" y="6611779"/>
            <a:ext cx="4165600" cy="400110"/>
          </a:xfrm>
          <a:prstGeom prst="rect">
            <a:avLst/>
          </a:prstGeom>
          <a:noFill/>
        </p:spPr>
        <p:txBody>
          <a:bodyPr wrap="square" rtlCol="0">
            <a:spAutoFit/>
          </a:bodyPr>
          <a:lstStyle/>
          <a:p>
            <a:r>
              <a:rPr lang="en-US" sz="1000" dirty="0"/>
              <a:t>Current as of 26</a:t>
            </a:r>
            <a:r>
              <a:rPr lang="en-US" sz="1000" baseline="0" dirty="0"/>
              <a:t> February 2020</a:t>
            </a:r>
          </a:p>
          <a:p>
            <a:endParaRPr lang="en-US" sz="1000" dirty="0"/>
          </a:p>
        </p:txBody>
      </p:sp>
    </p:spTree>
    <p:extLst>
      <p:ext uri="{BB962C8B-B14F-4D97-AF65-F5344CB8AC3E}">
        <p14:creationId xmlns:p14="http://schemas.microsoft.com/office/powerpoint/2010/main" val="2351292909"/>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7" r:id="rId32"/>
    <p:sldLayoutId id="2147483758" r:id="rId33"/>
    <p:sldLayoutId id="2147483759" r:id="rId34"/>
    <p:sldLayoutId id="2147483760" r:id="rId35"/>
    <p:sldLayoutId id="2147483761" r:id="rId36"/>
    <p:sldLayoutId id="2147483762" r:id="rId37"/>
    <p:sldLayoutId id="2147483694" r:id="rId38"/>
    <p:sldLayoutId id="2147483723" r:id="rId39"/>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14.tm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2457450"/>
            <a:ext cx="6858000" cy="1557338"/>
          </a:xfrm>
        </p:spPr>
        <p:txBody>
          <a:bodyPr>
            <a:normAutofit fontScale="90000"/>
          </a:bodyPr>
          <a:lstStyle/>
          <a:p>
            <a:pPr>
              <a:defRPr/>
            </a:pPr>
            <a:r>
              <a:rPr lang="en-US" dirty="0"/>
              <a:t>Army STANDARD TRAINING PACKAGE</a:t>
            </a:r>
            <a:br>
              <a:rPr lang="en-US" dirty="0"/>
            </a:br>
            <a:endParaRPr lang="en-US" sz="2325"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2571750"/>
            <a:ext cx="951548" cy="951548"/>
          </a:xfrm>
          <a:prstGeom prst="rect">
            <a:avLst/>
          </a:prstGeom>
        </p:spPr>
      </p:pic>
    </p:spTree>
    <p:extLst>
      <p:ext uri="{BB962C8B-B14F-4D97-AF65-F5344CB8AC3E}">
        <p14:creationId xmlns:p14="http://schemas.microsoft.com/office/powerpoint/2010/main" val="267047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24362" y="990600"/>
            <a:ext cx="8153400" cy="152400"/>
          </a:xfrm>
        </p:spPr>
        <p:txBody>
          <a:bodyPr>
            <a:normAutofit fontScale="90000"/>
          </a:bodyPr>
          <a:lstStyle/>
          <a:p>
            <a:pPr algn="ctr"/>
            <a:r>
              <a:rPr lang="en-US" altLang="en-US" dirty="0"/>
              <a:t>PURPOSE</a:t>
            </a:r>
          </a:p>
        </p:txBody>
      </p:sp>
      <p:sp>
        <p:nvSpPr>
          <p:cNvPr id="16387" name="Content Placeholder 2"/>
          <p:cNvSpPr>
            <a:spLocks noGrp="1"/>
          </p:cNvSpPr>
          <p:nvPr>
            <p:ph idx="1"/>
          </p:nvPr>
        </p:nvSpPr>
        <p:spPr>
          <a:xfrm>
            <a:off x="1733862" y="2286000"/>
            <a:ext cx="8534400" cy="4267200"/>
          </a:xfrm>
        </p:spPr>
        <p:txBody>
          <a:bodyPr>
            <a:normAutofit lnSpcReduction="10000"/>
          </a:bodyPr>
          <a:lstStyle/>
          <a:p>
            <a:pPr marL="0" indent="0">
              <a:buNone/>
            </a:pPr>
            <a:r>
              <a:rPr lang="en-US" sz="2400" dirty="0">
                <a:effectLst>
                  <a:outerShdw blurRad="38100" dist="38100" dir="2700000" algn="tl">
                    <a:srgbClr val="000000">
                      <a:alpha val="43137"/>
                    </a:srgbClr>
                  </a:outerShdw>
                </a:effectLst>
              </a:rPr>
              <a:t>“</a:t>
            </a:r>
            <a:r>
              <a:rPr lang="en-US" sz="2400" dirty="0">
                <a:solidFill>
                  <a:srgbClr val="FFFF00"/>
                </a:solidFill>
                <a:effectLst>
                  <a:outerShdw blurRad="38100" dist="38100" dir="2700000" algn="tl">
                    <a:srgbClr val="000000">
                      <a:alpha val="43137"/>
                    </a:srgbClr>
                  </a:outerShdw>
                </a:effectLst>
              </a:rPr>
              <a:t>Unit cohesion </a:t>
            </a:r>
            <a:r>
              <a:rPr lang="en-US" sz="2400" dirty="0">
                <a:effectLst>
                  <a:outerShdw blurRad="38100" dist="38100" dir="2700000" algn="tl">
                    <a:srgbClr val="000000">
                      <a:alpha val="43137"/>
                    </a:srgbClr>
                  </a:outerShdw>
                </a:effectLst>
              </a:rPr>
              <a:t>is hampered anytime relationships between the unit’s members compromise the chain of command. If Soldiers believe that the chain of command is partial, unfair, uses rank for personal gain, or is exploitive or coercive in nature, discipline breaks down and cohesion is destroyed. Damage to the unit occurs when the chain of command is com-promised and even when Soldiers simply believe it has been compromised. </a:t>
            </a:r>
            <a:r>
              <a:rPr lang="en-US" sz="2400" b="1" i="1" dirty="0">
                <a:solidFill>
                  <a:srgbClr val="FFFF00"/>
                </a:solidFill>
                <a:effectLst>
                  <a:outerShdw blurRad="38100" dist="38100" dir="2700000" algn="tl">
                    <a:srgbClr val="000000">
                      <a:alpha val="43137"/>
                    </a:srgbClr>
                  </a:outerShdw>
                </a:effectLst>
              </a:rPr>
              <a:t>Real or imagined</a:t>
            </a:r>
            <a:r>
              <a:rPr lang="en-US" sz="2400" dirty="0">
                <a:effectLst>
                  <a:outerShdw blurRad="38100" dist="38100" dir="2700000" algn="tl">
                    <a:srgbClr val="000000">
                      <a:alpha val="43137"/>
                    </a:srgbClr>
                  </a:outerShdw>
                </a:effectLst>
              </a:rPr>
              <a:t>, the unit and the Army pay the price when relationships between its Soldiers are, or are perceived to be, unprofessional.”</a:t>
            </a:r>
            <a:endParaRPr lang="en-US" altLang="en-US" dirty="0"/>
          </a:p>
          <a:p>
            <a:endParaRPr lang="en-US" altLang="en-US" dirty="0"/>
          </a:p>
          <a:p>
            <a:endParaRPr lang="en-US" altLang="en-US" dirty="0"/>
          </a:p>
          <a:p>
            <a:pPr marL="0" indent="0" algn="r">
              <a:buNone/>
            </a:pPr>
            <a:r>
              <a:rPr lang="en-US" altLang="en-US" dirty="0"/>
              <a:t>DA PAM 600-35</a:t>
            </a:r>
          </a:p>
          <a:p>
            <a:endParaRPr lang="en-US" altLang="en-US" dirty="0"/>
          </a:p>
        </p:txBody>
      </p:sp>
      <p:sp>
        <p:nvSpPr>
          <p:cNvPr id="2" name="Rectangle 1">
            <a:extLst>
              <a:ext uri="{FF2B5EF4-FFF2-40B4-BE49-F238E27FC236}">
                <a16:creationId xmlns:a16="http://schemas.microsoft.com/office/drawing/2014/main" id="{831D535F-C284-6AA0-0E57-D267FE648241}"/>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198247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04800"/>
            <a:ext cx="9144000" cy="1524000"/>
          </a:xfrm>
        </p:spPr>
        <p:txBody>
          <a:bodyPr vert="horz" lIns="90488" tIns="44450" rIns="90488" bIns="44450" rtlCol="0" anchor="ctr">
            <a:normAutofit/>
          </a:bodyPr>
          <a:lstStyle/>
          <a:p>
            <a:pPr eaLnBrk="1" hangingPunct="1"/>
            <a:r>
              <a:rPr lang="en-US"/>
              <a:t>Army Policy:</a:t>
            </a:r>
            <a:br>
              <a:rPr lang="en-US"/>
            </a:br>
            <a:r>
              <a:rPr lang="en-US"/>
              <a:t>A Hybrid of Old-New</a:t>
            </a:r>
          </a:p>
        </p:txBody>
      </p:sp>
      <p:sp>
        <p:nvSpPr>
          <p:cNvPr id="174083" name="Rectangle 3"/>
          <p:cNvSpPr>
            <a:spLocks noGrp="1" noChangeArrowheads="1"/>
          </p:cNvSpPr>
          <p:nvPr>
            <p:ph idx="1"/>
          </p:nvPr>
        </p:nvSpPr>
        <p:spPr>
          <a:xfrm>
            <a:off x="1981200" y="2209800"/>
            <a:ext cx="8534400" cy="3810000"/>
          </a:xfrm>
        </p:spPr>
        <p:txBody>
          <a:bodyPr/>
          <a:lstStyle/>
          <a:p>
            <a:pPr eaLnBrk="1" hangingPunct="1">
              <a:lnSpc>
                <a:spcPct val="150000"/>
              </a:lnSpc>
            </a:pPr>
            <a:r>
              <a:rPr lang="en-US" dirty="0"/>
              <a:t>Uses former effects-based analysis</a:t>
            </a:r>
          </a:p>
          <a:p>
            <a:pPr eaLnBrk="1" hangingPunct="1">
              <a:lnSpc>
                <a:spcPct val="150000"/>
              </a:lnSpc>
            </a:pPr>
            <a:r>
              <a:rPr lang="en-US" dirty="0"/>
              <a:t>Adds two effects-based criteria</a:t>
            </a:r>
            <a:endParaRPr lang="en-US" sz="2400" dirty="0"/>
          </a:p>
          <a:p>
            <a:pPr eaLnBrk="1" hangingPunct="1">
              <a:lnSpc>
                <a:spcPct val="120000"/>
              </a:lnSpc>
            </a:pPr>
            <a:r>
              <a:rPr lang="en-US" dirty="0"/>
              <a:t>Includes SECDEF status-based prohibitions</a:t>
            </a:r>
            <a:endParaRPr lang="en-US" b="1" dirty="0"/>
          </a:p>
          <a:p>
            <a:pPr lvl="1" eaLnBrk="1" hangingPunct="1">
              <a:buFontTx/>
              <a:buChar char=" "/>
            </a:pPr>
            <a:endParaRPr lang="en-US" b="1" dirty="0"/>
          </a:p>
        </p:txBody>
      </p:sp>
      <p:sp>
        <p:nvSpPr>
          <p:cNvPr id="4" name="Rectangle 3"/>
          <p:cNvSpPr/>
          <p:nvPr/>
        </p:nvSpPr>
        <p:spPr>
          <a:xfrm>
            <a:off x="1676400" y="6629400"/>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83">
                                            <p:txEl>
                                              <p:pRg st="2" end="2"/>
                                            </p:txEl>
                                          </p:spTgt>
                                        </p:tgtEl>
                                        <p:attrNameLst>
                                          <p:attrName>style.visibility</p:attrName>
                                        </p:attrNameLst>
                                      </p:cBhvr>
                                      <p:to>
                                        <p:strVal val="visible"/>
                                      </p:to>
                                    </p:set>
                                    <p:anim calcmode="lin" valueType="num">
                                      <p:cBhvr additive="base">
                                        <p:cTn id="19" dur="500" fill="hold"/>
                                        <p:tgtEl>
                                          <p:spTgt spid="174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0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04800"/>
            <a:ext cx="9144000" cy="1524000"/>
          </a:xfrm>
        </p:spPr>
        <p:txBody>
          <a:bodyPr vert="horz" lIns="90488" tIns="44450" rIns="90488" bIns="44450" rtlCol="0" anchor="ctr">
            <a:normAutofit/>
          </a:bodyPr>
          <a:lstStyle/>
          <a:p>
            <a:pPr algn="ctr" eaLnBrk="1" hangingPunct="1"/>
            <a:r>
              <a:rPr lang="en-US" dirty="0"/>
              <a:t>Army Policy Analysis:</a:t>
            </a:r>
          </a:p>
        </p:txBody>
      </p:sp>
      <p:sp>
        <p:nvSpPr>
          <p:cNvPr id="174083" name="Rectangle 3"/>
          <p:cNvSpPr>
            <a:spLocks noGrp="1" noChangeArrowheads="1"/>
          </p:cNvSpPr>
          <p:nvPr>
            <p:ph idx="1"/>
          </p:nvPr>
        </p:nvSpPr>
        <p:spPr>
          <a:xfrm>
            <a:off x="1981200" y="2209800"/>
            <a:ext cx="8534400" cy="3810000"/>
          </a:xfrm>
        </p:spPr>
        <p:txBody>
          <a:bodyPr>
            <a:normAutofit fontScale="92500" lnSpcReduction="10000"/>
          </a:bodyPr>
          <a:lstStyle/>
          <a:p>
            <a:pPr marL="0" indent="0" algn="ctr">
              <a:lnSpc>
                <a:spcPct val="110000"/>
              </a:lnSpc>
              <a:buNone/>
              <a:tabLst>
                <a:tab pos="1668463" algn="l"/>
              </a:tabLst>
            </a:pPr>
            <a:endParaRPr lang="en-US" altLang="en-US" b="1" dirty="0">
              <a:effectLst>
                <a:outerShdw blurRad="38100" dist="38100" dir="2700000" algn="tl">
                  <a:srgbClr val="000000">
                    <a:alpha val="43137"/>
                  </a:srgbClr>
                </a:outerShdw>
              </a:effectLst>
            </a:endParaRPr>
          </a:p>
          <a:p>
            <a:pPr marL="0" indent="0" algn="ctr">
              <a:lnSpc>
                <a:spcPct val="110000"/>
              </a:lnSpc>
              <a:buNone/>
              <a:tabLst>
                <a:tab pos="1668463" algn="l"/>
              </a:tabLst>
            </a:pPr>
            <a:r>
              <a:rPr lang="en-US" altLang="en-US" b="1" dirty="0">
                <a:effectLst>
                  <a:outerShdw blurRad="38100" dist="38100" dir="2700000" algn="tl">
                    <a:srgbClr val="000000">
                      <a:alpha val="43137"/>
                    </a:srgbClr>
                  </a:outerShdw>
                </a:effectLst>
              </a:rPr>
              <a:t>Question 1:  Is the relationship in a strictly prohibited category? </a:t>
            </a:r>
          </a:p>
          <a:p>
            <a:pPr marL="0" indent="0" algn="ctr">
              <a:lnSpc>
                <a:spcPct val="130000"/>
              </a:lnSpc>
              <a:buNone/>
              <a:tabLst>
                <a:tab pos="1668463" algn="l"/>
              </a:tabLst>
            </a:pPr>
            <a:endParaRPr lang="en-US" altLang="en-US" b="1" dirty="0">
              <a:effectLst>
                <a:outerShdw blurRad="38100" dist="38100" dir="2700000" algn="tl">
                  <a:srgbClr val="000000">
                    <a:alpha val="43137"/>
                  </a:srgbClr>
                </a:outerShdw>
              </a:effectLst>
            </a:endParaRPr>
          </a:p>
          <a:p>
            <a:pPr marL="0" indent="0" algn="ctr">
              <a:lnSpc>
                <a:spcPct val="130000"/>
              </a:lnSpc>
              <a:buNone/>
              <a:tabLst>
                <a:tab pos="1668463" algn="l"/>
              </a:tabLst>
            </a:pPr>
            <a:r>
              <a:rPr lang="en-US" altLang="en-US" b="1" dirty="0">
                <a:effectLst>
                  <a:outerShdw blurRad="38100" dist="38100" dir="2700000" algn="tl">
                    <a:srgbClr val="000000">
                      <a:alpha val="43137"/>
                    </a:srgbClr>
                  </a:outerShdw>
                </a:effectLst>
              </a:rPr>
              <a:t>Question 2:  Are there adverse effects? </a:t>
            </a:r>
          </a:p>
          <a:p>
            <a:pPr marL="0" indent="0" algn="ctr">
              <a:lnSpc>
                <a:spcPct val="130000"/>
              </a:lnSpc>
              <a:buNone/>
              <a:tabLst>
                <a:tab pos="1668463" algn="l"/>
              </a:tabLst>
            </a:pPr>
            <a:r>
              <a:rPr lang="en-US" altLang="en-US" b="1" dirty="0">
                <a:effectLst>
                  <a:outerShdw blurRad="38100" dist="38100" dir="2700000" algn="tl">
                    <a:srgbClr val="000000">
                      <a:alpha val="43137"/>
                    </a:srgbClr>
                  </a:outerShdw>
                </a:effectLst>
              </a:rPr>
              <a:t>(Actual, predictable, or perceived).</a:t>
            </a:r>
          </a:p>
          <a:p>
            <a:pPr marL="0" indent="0">
              <a:lnSpc>
                <a:spcPct val="130000"/>
              </a:lnSpc>
              <a:buNone/>
              <a:tabLst>
                <a:tab pos="1668463" algn="l"/>
              </a:tabLst>
            </a:pPr>
            <a:endParaRPr lang="en-US" altLang="en-US" b="1" dirty="0">
              <a:effectLst>
                <a:outerShdw blurRad="38100" dist="38100" dir="2700000" algn="tl">
                  <a:srgbClr val="000000">
                    <a:alpha val="43137"/>
                  </a:srgbClr>
                </a:outerShdw>
              </a:effectLst>
            </a:endParaRPr>
          </a:p>
          <a:p>
            <a:pPr marL="0" indent="0" algn="ctr">
              <a:lnSpc>
                <a:spcPct val="130000"/>
              </a:lnSpc>
              <a:buNone/>
              <a:tabLst>
                <a:tab pos="1668463" algn="l"/>
              </a:tabLst>
            </a:pPr>
            <a:r>
              <a:rPr lang="en-US" altLang="en-US" b="1" dirty="0">
                <a:solidFill>
                  <a:srgbClr val="FFFF00"/>
                </a:solidFill>
                <a:effectLst>
                  <a:outerShdw blurRad="38100" dist="38100" dir="2700000" algn="tl">
                    <a:srgbClr val="000000">
                      <a:alpha val="43137"/>
                    </a:srgbClr>
                  </a:outerShdw>
                </a:effectLst>
              </a:rPr>
              <a:t>If NO to questions 1 </a:t>
            </a:r>
            <a:r>
              <a:rPr lang="en-US" altLang="en-US" b="1" i="1" dirty="0">
                <a:solidFill>
                  <a:srgbClr val="FFFF00"/>
                </a:solidFill>
                <a:effectLst>
                  <a:outerShdw blurRad="38100" dist="38100" dir="2700000" algn="tl">
                    <a:srgbClr val="000000">
                      <a:alpha val="43137"/>
                    </a:srgbClr>
                  </a:outerShdw>
                </a:effectLst>
              </a:rPr>
              <a:t>and</a:t>
            </a:r>
            <a:r>
              <a:rPr lang="en-US" altLang="en-US" b="1" dirty="0">
                <a:solidFill>
                  <a:srgbClr val="FFFF00"/>
                </a:solidFill>
                <a:effectLst>
                  <a:outerShdw blurRad="38100" dist="38100" dir="2700000" algn="tl">
                    <a:srgbClr val="000000">
                      <a:alpha val="43137"/>
                    </a:srgbClr>
                  </a:outerShdw>
                </a:effectLst>
              </a:rPr>
              <a:t> 2, relationship does </a:t>
            </a:r>
            <a:r>
              <a:rPr lang="en-US" altLang="en-US" b="1" i="1" dirty="0">
                <a:solidFill>
                  <a:srgbClr val="FFFF00"/>
                </a:solidFill>
                <a:effectLst>
                  <a:outerShdw blurRad="38100" dist="38100" dir="2700000" algn="tl">
                    <a:srgbClr val="000000">
                      <a:alpha val="43137"/>
                    </a:srgbClr>
                  </a:outerShdw>
                </a:effectLst>
              </a:rPr>
              <a:t>not</a:t>
            </a:r>
            <a:r>
              <a:rPr lang="en-US" altLang="en-US" b="1" dirty="0">
                <a:solidFill>
                  <a:srgbClr val="FFFF00"/>
                </a:solidFill>
                <a:effectLst>
                  <a:outerShdw blurRad="38100" dist="38100" dir="2700000" algn="tl">
                    <a:srgbClr val="000000">
                      <a:alpha val="43137"/>
                    </a:srgbClr>
                  </a:outerShdw>
                </a:effectLst>
              </a:rPr>
              <a:t> violate the policy</a:t>
            </a:r>
            <a:r>
              <a:rPr lang="en-US" altLang="en-US" dirty="0">
                <a:solidFill>
                  <a:srgbClr val="FFFF00"/>
                </a:solidFill>
              </a:rPr>
              <a:t>.</a:t>
            </a:r>
          </a:p>
          <a:p>
            <a:pPr lvl="1" eaLnBrk="1" hangingPunct="1">
              <a:buFontTx/>
              <a:buChar char=" "/>
            </a:pPr>
            <a:endParaRPr lang="en-US" b="1" dirty="0"/>
          </a:p>
        </p:txBody>
      </p:sp>
      <p:sp>
        <p:nvSpPr>
          <p:cNvPr id="2" name="Rectangle 1">
            <a:extLst>
              <a:ext uri="{FF2B5EF4-FFF2-40B4-BE49-F238E27FC236}">
                <a16:creationId xmlns:a16="http://schemas.microsoft.com/office/drawing/2014/main" id="{C82307D6-CCD9-2B6C-BBDE-7F97EE8A8394}"/>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29657268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anim calcmode="lin" valueType="num">
                                      <p:cBhvr additive="base">
                                        <p:cTn id="7" dur="500" fill="hold"/>
                                        <p:tgtEl>
                                          <p:spTgt spid="1740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083">
                                            <p:txEl>
                                              <p:pRg st="3" end="3"/>
                                            </p:txEl>
                                          </p:spTgt>
                                        </p:tgtEl>
                                        <p:attrNameLst>
                                          <p:attrName>style.visibility</p:attrName>
                                        </p:attrNameLst>
                                      </p:cBhvr>
                                      <p:to>
                                        <p:strVal val="visible"/>
                                      </p:to>
                                    </p:set>
                                    <p:anim calcmode="lin" valueType="num">
                                      <p:cBhvr additive="base">
                                        <p:cTn id="13" dur="500" fill="hold"/>
                                        <p:tgtEl>
                                          <p:spTgt spid="17408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083">
                                            <p:txEl>
                                              <p:pRg st="4" end="4"/>
                                            </p:txEl>
                                          </p:spTgt>
                                        </p:tgtEl>
                                        <p:attrNameLst>
                                          <p:attrName>style.visibility</p:attrName>
                                        </p:attrNameLst>
                                      </p:cBhvr>
                                      <p:to>
                                        <p:strVal val="visible"/>
                                      </p:to>
                                    </p:set>
                                    <p:anim calcmode="lin" valueType="num">
                                      <p:cBhvr additive="base">
                                        <p:cTn id="19" dur="500" fill="hold"/>
                                        <p:tgtEl>
                                          <p:spTgt spid="17408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083">
                                            <p:txEl>
                                              <p:pRg st="6" end="6"/>
                                            </p:txEl>
                                          </p:spTgt>
                                        </p:tgtEl>
                                        <p:attrNameLst>
                                          <p:attrName>style.visibility</p:attrName>
                                        </p:attrNameLst>
                                      </p:cBhvr>
                                      <p:to>
                                        <p:strVal val="visible"/>
                                      </p:to>
                                    </p:set>
                                    <p:anim calcmode="lin" valueType="num">
                                      <p:cBhvr additive="base">
                                        <p:cTn id="25" dur="500" fill="hold"/>
                                        <p:tgtEl>
                                          <p:spTgt spid="17408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0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304800"/>
            <a:ext cx="9144000" cy="1524000"/>
          </a:xfrm>
        </p:spPr>
        <p:txBody>
          <a:bodyPr vert="horz" lIns="90488" tIns="44450" rIns="90488" bIns="44450" rtlCol="0" anchor="ctr">
            <a:normAutofit/>
          </a:bodyPr>
          <a:lstStyle/>
          <a:p>
            <a:pPr eaLnBrk="1" hangingPunct="1"/>
            <a:r>
              <a:rPr lang="en-US" dirty="0"/>
              <a:t>Army Policy Analysis:</a:t>
            </a:r>
          </a:p>
        </p:txBody>
      </p:sp>
      <p:sp>
        <p:nvSpPr>
          <p:cNvPr id="174083" name="Rectangle 3"/>
          <p:cNvSpPr>
            <a:spLocks noGrp="1" noChangeArrowheads="1"/>
          </p:cNvSpPr>
          <p:nvPr>
            <p:ph idx="1"/>
          </p:nvPr>
        </p:nvSpPr>
        <p:spPr>
          <a:xfrm>
            <a:off x="1981200" y="2209800"/>
            <a:ext cx="8534400" cy="3810000"/>
          </a:xfrm>
        </p:spPr>
        <p:txBody>
          <a:bodyPr>
            <a:normAutofit/>
          </a:bodyPr>
          <a:lstStyle/>
          <a:p>
            <a:pPr marL="0" indent="0" algn="ctr">
              <a:lnSpc>
                <a:spcPct val="110000"/>
              </a:lnSpc>
              <a:buNone/>
              <a:tabLst>
                <a:tab pos="1668463" algn="l"/>
              </a:tabLst>
            </a:pPr>
            <a:endParaRPr lang="en-US" altLang="en-US" b="1" dirty="0">
              <a:effectLst>
                <a:outerShdw blurRad="38100" dist="38100" dir="2700000" algn="tl">
                  <a:srgbClr val="000000">
                    <a:alpha val="43137"/>
                  </a:srgbClr>
                </a:outerShdw>
              </a:effectLst>
            </a:endParaRPr>
          </a:p>
          <a:p>
            <a:pPr lvl="1"/>
            <a:r>
              <a:rPr lang="en-US" b="1" dirty="0"/>
              <a:t>Applies across service lines</a:t>
            </a:r>
          </a:p>
          <a:p>
            <a:pPr lvl="1"/>
            <a:r>
              <a:rPr lang="en-US" b="1" dirty="0"/>
              <a:t>Applies to USAR and ARNG</a:t>
            </a:r>
          </a:p>
          <a:p>
            <a:pPr lvl="1"/>
            <a:r>
              <a:rPr lang="en-US" b="1" dirty="0"/>
              <a:t>Gender-neutral</a:t>
            </a:r>
          </a:p>
          <a:p>
            <a:pPr lvl="1"/>
            <a:r>
              <a:rPr lang="en-US" b="1" dirty="0"/>
              <a:t>Beyond romantic associations</a:t>
            </a:r>
          </a:p>
        </p:txBody>
      </p:sp>
      <p:sp>
        <p:nvSpPr>
          <p:cNvPr id="2" name="Rectangle 1">
            <a:extLst>
              <a:ext uri="{FF2B5EF4-FFF2-40B4-BE49-F238E27FC236}">
                <a16:creationId xmlns:a16="http://schemas.microsoft.com/office/drawing/2014/main" id="{77E3D678-F023-96D6-A8EF-5FDA12A5D872}"/>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202163966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Content Placeholder 8" descr="A picture containing text, compact disk&#10;&#10;Description automatically generated">
            <a:extLst>
              <a:ext uri="{FF2B5EF4-FFF2-40B4-BE49-F238E27FC236}">
                <a16:creationId xmlns:a16="http://schemas.microsoft.com/office/drawing/2014/main" id="{B06C3FD2-D121-9EAC-79A7-E4A8240529D2}"/>
              </a:ext>
            </a:extLst>
          </p:cNvPr>
          <p:cNvPicPr>
            <a:picLocks noGrp="1" noChangeAspect="1"/>
          </p:cNvPicPr>
          <p:nvPr>
            <p:ph idx="1"/>
          </p:nvPr>
        </p:nvPicPr>
        <p:blipFill>
          <a:blip r:embed="rId3">
            <a:alphaModFix amt="91000"/>
            <a:extLst>
              <a:ext uri="{28A0092B-C50C-407E-A947-70E740481C1C}">
                <a14:useLocalDpi xmlns:a14="http://schemas.microsoft.com/office/drawing/2010/main" val="0"/>
              </a:ext>
            </a:extLst>
          </a:blip>
          <a:stretch>
            <a:fillRect/>
          </a:stretch>
        </p:blipFill>
        <p:spPr>
          <a:xfrm>
            <a:off x="2206020" y="1808980"/>
            <a:ext cx="2757756" cy="3698876"/>
          </a:xfrm>
        </p:spPr>
      </p:pic>
      <p:sp>
        <p:nvSpPr>
          <p:cNvPr id="259074" name="Rectangle 2"/>
          <p:cNvSpPr>
            <a:spLocks noGrp="1" noChangeArrowheads="1"/>
          </p:cNvSpPr>
          <p:nvPr>
            <p:ph type="title"/>
          </p:nvPr>
        </p:nvSpPr>
        <p:spPr>
          <a:xfrm>
            <a:off x="2895600" y="381000"/>
            <a:ext cx="6324600" cy="1143000"/>
          </a:xfrm>
        </p:spPr>
        <p:txBody>
          <a:bodyPr vert="horz" lIns="90488" tIns="44450" rIns="90488" bIns="44450" rtlCol="0" anchor="ctr">
            <a:normAutofit/>
          </a:bodyPr>
          <a:lstStyle/>
          <a:p>
            <a:pPr algn="ctr" eaLnBrk="1" hangingPunct="1">
              <a:defRPr/>
            </a:pPr>
            <a:r>
              <a:rPr lang="en-US" altLang="ja-JP" dirty="0">
                <a:effectLst>
                  <a:outerShdw blurRad="38100" dist="38100" dir="2700000" algn="tl">
                    <a:srgbClr val="FFFFFF"/>
                  </a:outerShdw>
                </a:effectLst>
              </a:rPr>
              <a:t>Applicability</a:t>
            </a:r>
            <a:endParaRPr lang="en-US" dirty="0"/>
          </a:p>
        </p:txBody>
      </p:sp>
      <p:sp>
        <p:nvSpPr>
          <p:cNvPr id="5" name="TextBox 4"/>
          <p:cNvSpPr txBox="1">
            <a:spLocks noChangeArrowheads="1"/>
          </p:cNvSpPr>
          <p:nvPr/>
        </p:nvSpPr>
        <p:spPr bwMode="auto">
          <a:xfrm rot="-2023319">
            <a:off x="1948296" y="1881417"/>
            <a:ext cx="2342193" cy="584775"/>
          </a:xfrm>
          <a:prstGeom prst="rect">
            <a:avLst/>
          </a:prstGeom>
          <a:solidFill>
            <a:srgbClr val="FF0000">
              <a:alpha val="60000"/>
            </a:srgb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dirty="0">
                <a:solidFill>
                  <a:srgbClr val="FFFFFF"/>
                </a:solidFill>
                <a:latin typeface="Times New Roman" panose="02020603050405020304" pitchFamily="18" charset="0"/>
              </a:rPr>
              <a:t>PUNITIVE</a:t>
            </a:r>
          </a:p>
        </p:txBody>
      </p:sp>
      <p:sp>
        <p:nvSpPr>
          <p:cNvPr id="6" name="TextBox 5"/>
          <p:cNvSpPr txBox="1">
            <a:spLocks noChangeArrowheads="1"/>
          </p:cNvSpPr>
          <p:nvPr/>
        </p:nvSpPr>
        <p:spPr bwMode="auto">
          <a:xfrm>
            <a:off x="2443564" y="3595663"/>
            <a:ext cx="2382803" cy="1200329"/>
          </a:xfrm>
          <a:prstGeom prst="rect">
            <a:avLst/>
          </a:prstGeom>
          <a:solidFill>
            <a:srgbClr val="FF0000">
              <a:alpha val="60000"/>
            </a:srgb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3600" dirty="0">
                <a:solidFill>
                  <a:srgbClr val="FFFFFF"/>
                </a:solidFill>
                <a:latin typeface="Times New Roman" panose="02020603050405020304" pitchFamily="18" charset="0"/>
              </a:rPr>
              <a:t>Article 92, </a:t>
            </a:r>
          </a:p>
          <a:p>
            <a:pPr>
              <a:spcBef>
                <a:spcPct val="0"/>
              </a:spcBef>
              <a:buFontTx/>
              <a:buNone/>
            </a:pPr>
            <a:r>
              <a:rPr lang="en-US" altLang="en-US" sz="3600" dirty="0">
                <a:solidFill>
                  <a:srgbClr val="FFFFFF"/>
                </a:solidFill>
                <a:latin typeface="Times New Roman" panose="02020603050405020304" pitchFamily="18" charset="0"/>
              </a:rPr>
              <a:t>    UCMJ </a:t>
            </a:r>
          </a:p>
        </p:txBody>
      </p:sp>
      <p:cxnSp>
        <p:nvCxnSpPr>
          <p:cNvPr id="11" name="Straight Arrow Connector 10"/>
          <p:cNvCxnSpPr>
            <a:cxnSpLocks noChangeShapeType="1"/>
            <a:stCxn id="6" idx="3"/>
          </p:cNvCxnSpPr>
          <p:nvPr/>
        </p:nvCxnSpPr>
        <p:spPr bwMode="auto">
          <a:xfrm flipV="1">
            <a:off x="4826367" y="2700700"/>
            <a:ext cx="3109990" cy="1495128"/>
          </a:xfrm>
          <a:prstGeom prst="straightConnector1">
            <a:avLst/>
          </a:prstGeom>
          <a:noFill/>
          <a:ln w="38100">
            <a:solidFill>
              <a:srgbClr val="FF3300"/>
            </a:solidFill>
            <a:round/>
            <a:headEnd type="none" w="sm" len="sm"/>
            <a:tailEnd type="arrow" w="med" len="med"/>
          </a:ln>
          <a:effectLst>
            <a:outerShdw blurRad="63500" dist="23000" dir="5400000" rotWithShape="0">
              <a:srgbClr val="000000">
                <a:alpha val="34999"/>
              </a:srgbClr>
            </a:outerShdw>
          </a:effectLst>
          <a:extLst>
            <a:ext uri="{909E8E84-426E-40dd-AFC4-6F175D3DCCD1}"/>
          </a:extLst>
        </p:spPr>
      </p:cxnSp>
      <p:cxnSp>
        <p:nvCxnSpPr>
          <p:cNvPr id="13" name="Straight Arrow Connector 12"/>
          <p:cNvCxnSpPr>
            <a:cxnSpLocks noChangeShapeType="1"/>
            <a:stCxn id="6" idx="3"/>
          </p:cNvCxnSpPr>
          <p:nvPr/>
        </p:nvCxnSpPr>
        <p:spPr bwMode="auto">
          <a:xfrm>
            <a:off x="4826367" y="4195828"/>
            <a:ext cx="3404033" cy="900485"/>
          </a:xfrm>
          <a:prstGeom prst="straightConnector1">
            <a:avLst/>
          </a:prstGeom>
          <a:noFill/>
          <a:ln w="38100">
            <a:solidFill>
              <a:srgbClr val="FF3300"/>
            </a:solidFill>
            <a:round/>
            <a:headEnd type="none" w="sm" len="sm"/>
            <a:tailEnd type="arrow" w="med" len="med"/>
          </a:ln>
          <a:effectLst>
            <a:outerShdw blurRad="63500" dist="23000" dir="5400000" rotWithShape="0">
              <a:srgbClr val="000000">
                <a:alpha val="34999"/>
              </a:srgbClr>
            </a:outerShdw>
          </a:effectLst>
          <a:extLst>
            <a:ext uri="{909E8E84-426E-40dd-AFC4-6F175D3DCCD1}"/>
          </a:extLst>
        </p:spPr>
      </p:cxnSp>
      <p:pic>
        <p:nvPicPr>
          <p:cNvPr id="2" name="Picture 1"/>
          <p:cNvPicPr>
            <a:picLocks noChangeAspect="1"/>
          </p:cNvPicPr>
          <p:nvPr/>
        </p:nvPicPr>
        <p:blipFill>
          <a:blip r:embed="rId4"/>
          <a:stretch>
            <a:fillRect/>
          </a:stretch>
        </p:blipFill>
        <p:spPr>
          <a:xfrm>
            <a:off x="8230400" y="4343401"/>
            <a:ext cx="1518036" cy="1676545"/>
          </a:xfrm>
          <a:prstGeom prst="rect">
            <a:avLst/>
          </a:prstGeom>
        </p:spPr>
      </p:pic>
      <p:pic>
        <p:nvPicPr>
          <p:cNvPr id="4" name="Picture 3"/>
          <p:cNvPicPr>
            <a:picLocks noChangeAspect="1"/>
          </p:cNvPicPr>
          <p:nvPr/>
        </p:nvPicPr>
        <p:blipFill>
          <a:blip r:embed="rId5"/>
          <a:stretch>
            <a:fillRect/>
          </a:stretch>
        </p:blipFill>
        <p:spPr>
          <a:xfrm>
            <a:off x="7901188" y="1524001"/>
            <a:ext cx="1847248" cy="2152075"/>
          </a:xfrm>
          <a:prstGeom prst="rect">
            <a:avLst/>
          </a:prstGeom>
        </p:spPr>
      </p:pic>
      <p:sp>
        <p:nvSpPr>
          <p:cNvPr id="3" name="Rectangle 2">
            <a:extLst>
              <a:ext uri="{FF2B5EF4-FFF2-40B4-BE49-F238E27FC236}">
                <a16:creationId xmlns:a16="http://schemas.microsoft.com/office/drawing/2014/main" id="{CD0F230E-365C-968B-27BD-BC322CD8843F}"/>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24784632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381000"/>
            <a:ext cx="8305800" cy="1143000"/>
          </a:xfrm>
        </p:spPr>
        <p:txBody>
          <a:bodyPr vert="horz" lIns="90488" tIns="44450" rIns="90488" bIns="44450" rtlCol="0" anchor="ctr">
            <a:normAutofit/>
          </a:bodyPr>
          <a:lstStyle/>
          <a:p>
            <a:pPr algn="ctr" eaLnBrk="1" hangingPunct="1"/>
            <a:r>
              <a:rPr lang="en-US" dirty="0"/>
              <a:t>Applicability</a:t>
            </a:r>
          </a:p>
        </p:txBody>
      </p:sp>
      <p:sp>
        <p:nvSpPr>
          <p:cNvPr id="259075" name="Rectangle 3"/>
          <p:cNvSpPr>
            <a:spLocks noGrp="1" noChangeArrowheads="1"/>
          </p:cNvSpPr>
          <p:nvPr>
            <p:ph idx="1"/>
          </p:nvPr>
        </p:nvSpPr>
        <p:spPr>
          <a:xfrm>
            <a:off x="1905000" y="2209801"/>
            <a:ext cx="7715250" cy="4283075"/>
          </a:xfrm>
        </p:spPr>
        <p:txBody>
          <a:bodyPr vert="horz" lIns="90488" tIns="44450" rIns="90488" bIns="44450" rtlCol="0">
            <a:normAutofit/>
          </a:bodyPr>
          <a:lstStyle/>
          <a:p>
            <a:pPr eaLnBrk="1" hangingPunct="1"/>
            <a:r>
              <a:rPr lang="en-US" dirty="0"/>
              <a:t>Rule is </a:t>
            </a:r>
            <a:r>
              <a:rPr lang="en-US" u="sng" dirty="0"/>
              <a:t>punitive</a:t>
            </a:r>
            <a:r>
              <a:rPr lang="en-US" dirty="0"/>
              <a:t>.</a:t>
            </a:r>
          </a:p>
          <a:p>
            <a:pPr eaLnBrk="1" hangingPunct="1"/>
            <a:r>
              <a:rPr lang="en-US" dirty="0"/>
              <a:t>All Soldiers bear responsibility for compliance.</a:t>
            </a:r>
          </a:p>
          <a:p>
            <a:pPr eaLnBrk="1" hangingPunct="1"/>
            <a:r>
              <a:rPr lang="en-US" dirty="0"/>
              <a:t>However:</a:t>
            </a:r>
          </a:p>
          <a:p>
            <a:pPr lvl="1" eaLnBrk="1" hangingPunct="1"/>
            <a:r>
              <a:rPr lang="en-US" dirty="0"/>
              <a:t>Senior member in the best position to limit relationship</a:t>
            </a:r>
          </a:p>
          <a:p>
            <a:pPr lvl="1" eaLnBrk="1" hangingPunct="1"/>
            <a:r>
              <a:rPr lang="en-US" dirty="0"/>
              <a:t>Punishments may differ</a:t>
            </a:r>
          </a:p>
        </p:txBody>
      </p:sp>
      <p:sp>
        <p:nvSpPr>
          <p:cNvPr id="2" name="Rectangle 1">
            <a:extLst>
              <a:ext uri="{FF2B5EF4-FFF2-40B4-BE49-F238E27FC236}">
                <a16:creationId xmlns:a16="http://schemas.microsoft.com/office/drawing/2014/main" id="{D4303B79-2775-2F86-3702-9E6847EC9FCF}"/>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 calcmode="lin" valueType="num">
                                      <p:cBhvr additive="base">
                                        <p:cTn id="7" dur="500" fill="hold"/>
                                        <p:tgtEl>
                                          <p:spTgt spid="259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9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9075">
                                            <p:txEl>
                                              <p:pRg st="1" end="1"/>
                                            </p:txEl>
                                          </p:spTgt>
                                        </p:tgtEl>
                                        <p:attrNameLst>
                                          <p:attrName>style.visibility</p:attrName>
                                        </p:attrNameLst>
                                      </p:cBhvr>
                                      <p:to>
                                        <p:strVal val="visible"/>
                                      </p:to>
                                    </p:set>
                                    <p:anim calcmode="lin" valueType="num">
                                      <p:cBhvr additive="base">
                                        <p:cTn id="13" dur="500" fill="hold"/>
                                        <p:tgtEl>
                                          <p:spTgt spid="259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9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9075">
                                            <p:txEl>
                                              <p:pRg st="2" end="2"/>
                                            </p:txEl>
                                          </p:spTgt>
                                        </p:tgtEl>
                                        <p:attrNameLst>
                                          <p:attrName>style.visibility</p:attrName>
                                        </p:attrNameLst>
                                      </p:cBhvr>
                                      <p:to>
                                        <p:strVal val="visible"/>
                                      </p:to>
                                    </p:set>
                                    <p:anim calcmode="lin" valueType="num">
                                      <p:cBhvr additive="base">
                                        <p:cTn id="19" dur="500" fill="hold"/>
                                        <p:tgtEl>
                                          <p:spTgt spid="259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90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59075">
                                            <p:txEl>
                                              <p:pRg st="3" end="3"/>
                                            </p:txEl>
                                          </p:spTgt>
                                        </p:tgtEl>
                                        <p:attrNameLst>
                                          <p:attrName>style.visibility</p:attrName>
                                        </p:attrNameLst>
                                      </p:cBhvr>
                                      <p:to>
                                        <p:strVal val="visible"/>
                                      </p:to>
                                    </p:set>
                                    <p:anim calcmode="lin" valueType="num">
                                      <p:cBhvr additive="base">
                                        <p:cTn id="23" dur="500" fill="hold"/>
                                        <p:tgtEl>
                                          <p:spTgt spid="2590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90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9075">
                                            <p:txEl>
                                              <p:pRg st="4" end="4"/>
                                            </p:txEl>
                                          </p:spTgt>
                                        </p:tgtEl>
                                        <p:attrNameLst>
                                          <p:attrName>style.visibility</p:attrName>
                                        </p:attrNameLst>
                                      </p:cBhvr>
                                      <p:to>
                                        <p:strVal val="visible"/>
                                      </p:to>
                                    </p:set>
                                    <p:anim calcmode="lin" valueType="num">
                                      <p:cBhvr additive="base">
                                        <p:cTn id="27" dur="500" fill="hold"/>
                                        <p:tgtEl>
                                          <p:spTgt spid="2590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9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3962400" y="381000"/>
            <a:ext cx="4343400" cy="1143000"/>
          </a:xfrm>
        </p:spPr>
        <p:txBody>
          <a:bodyPr vert="horz" lIns="90488" tIns="44450" rIns="90488" bIns="44450" rtlCol="0" anchor="ctr">
            <a:normAutofit/>
          </a:bodyPr>
          <a:lstStyle/>
          <a:p>
            <a:pPr>
              <a:defRPr/>
            </a:pPr>
            <a:r>
              <a:rPr lang="en-US" sz="4800" b="1" dirty="0">
                <a:solidFill>
                  <a:srgbClr val="FF0000"/>
                </a:solidFill>
                <a:effectLst>
                  <a:outerShdw blurRad="38100" dist="38100" dir="2700000" algn="tl">
                    <a:srgbClr val="000000"/>
                  </a:outerShdw>
                </a:effectLst>
              </a:rPr>
              <a:t>Part I</a:t>
            </a:r>
            <a:endParaRPr lang="en-US" sz="4800" b="1" dirty="0">
              <a:solidFill>
                <a:srgbClr val="FF0000"/>
              </a:solidFill>
            </a:endParaRPr>
          </a:p>
        </p:txBody>
      </p:sp>
      <p:sp>
        <p:nvSpPr>
          <p:cNvPr id="435203" name="Rectangle 3"/>
          <p:cNvSpPr>
            <a:spLocks noGrp="1" noChangeArrowheads="1"/>
          </p:cNvSpPr>
          <p:nvPr>
            <p:ph idx="1"/>
          </p:nvPr>
        </p:nvSpPr>
        <p:spPr>
          <a:xfrm>
            <a:off x="1676400" y="1219200"/>
            <a:ext cx="8763000" cy="1143000"/>
          </a:xfrm>
        </p:spPr>
        <p:txBody>
          <a:bodyPr vert="horz" lIns="90488" tIns="44450" rIns="90488" bIns="44450" rtlCol="0">
            <a:normAutofit/>
          </a:bodyPr>
          <a:lstStyle/>
          <a:p>
            <a:pPr algn="ctr" eaLnBrk="1" hangingPunct="1">
              <a:buFontTx/>
              <a:buNone/>
            </a:pPr>
            <a:r>
              <a:rPr lang="en-US" altLang="en-US" sz="5400" dirty="0">
                <a:solidFill>
                  <a:srgbClr val="FF0000"/>
                </a:solidFill>
              </a:rPr>
              <a:t>STATUS BASED RULES</a:t>
            </a:r>
            <a:endParaRPr lang="en-US" altLang="en-US" sz="5400" b="1" i="1" dirty="0">
              <a:solidFill>
                <a:srgbClr val="FF0000"/>
              </a:solidFill>
            </a:endParaRPr>
          </a:p>
        </p:txBody>
      </p:sp>
      <p:pic>
        <p:nvPicPr>
          <p:cNvPr id="5" name="Picture 4" descr="offic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25974"/>
            <a:ext cx="49164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arran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78451"/>
            <a:ext cx="4038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nlistedjp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2900" y="4036102"/>
            <a:ext cx="635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4E910CA-E35C-F4A8-4E80-26439E7617D7}"/>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2952063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304800"/>
            <a:ext cx="9144000" cy="1447800"/>
          </a:xfrm>
        </p:spPr>
        <p:txBody>
          <a:bodyPr/>
          <a:lstStyle/>
          <a:p>
            <a:pPr algn="ctr" eaLnBrk="1" hangingPunct="1"/>
            <a:r>
              <a:rPr lang="en-US" dirty="0"/>
              <a:t>Officer/Enlisted Relationships</a:t>
            </a:r>
          </a:p>
        </p:txBody>
      </p:sp>
      <p:sp>
        <p:nvSpPr>
          <p:cNvPr id="12291" name="Rectangle 3"/>
          <p:cNvSpPr>
            <a:spLocks noGrp="1" noChangeArrowheads="1"/>
          </p:cNvSpPr>
          <p:nvPr>
            <p:ph idx="1"/>
          </p:nvPr>
        </p:nvSpPr>
        <p:spPr>
          <a:xfrm>
            <a:off x="2201864" y="1843088"/>
            <a:ext cx="7788275" cy="4121150"/>
          </a:xfrm>
        </p:spPr>
        <p:txBody>
          <a:bodyPr/>
          <a:lstStyle/>
          <a:p>
            <a:pPr eaLnBrk="1" hangingPunct="1">
              <a:buFontTx/>
              <a:buNone/>
            </a:pPr>
            <a:r>
              <a:rPr lang="en-US" sz="3600" dirty="0"/>
              <a:t>	Prohibited:</a:t>
            </a:r>
          </a:p>
          <a:p>
            <a:pPr lvl="4" eaLnBrk="1" hangingPunct="1">
              <a:lnSpc>
                <a:spcPct val="140000"/>
              </a:lnSpc>
              <a:buFontTx/>
              <a:buChar char="•"/>
            </a:pPr>
            <a:r>
              <a:rPr lang="en-US" sz="2800" dirty="0"/>
              <a:t> On-going business relationship</a:t>
            </a:r>
          </a:p>
          <a:p>
            <a:pPr lvl="4" eaLnBrk="1" hangingPunct="1">
              <a:lnSpc>
                <a:spcPct val="140000"/>
              </a:lnSpc>
              <a:buFontTx/>
              <a:buChar char="•"/>
            </a:pPr>
            <a:r>
              <a:rPr lang="en-US" sz="2800" dirty="0"/>
              <a:t> Personal relationships</a:t>
            </a:r>
          </a:p>
          <a:p>
            <a:pPr lvl="4" eaLnBrk="1" hangingPunct="1">
              <a:lnSpc>
                <a:spcPct val="140000"/>
              </a:lnSpc>
              <a:buFontTx/>
              <a:buChar char="•"/>
            </a:pPr>
            <a:r>
              <a:rPr lang="en-US" sz="2800" dirty="0"/>
              <a:t> Gambling</a:t>
            </a:r>
          </a:p>
        </p:txBody>
      </p:sp>
      <p:sp>
        <p:nvSpPr>
          <p:cNvPr id="2" name="Rectangle 1">
            <a:extLst>
              <a:ext uri="{FF2B5EF4-FFF2-40B4-BE49-F238E27FC236}">
                <a16:creationId xmlns:a16="http://schemas.microsoft.com/office/drawing/2014/main" id="{0841115D-938A-184B-EFBF-2BDF27D1910C}"/>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8077200" cy="1143000"/>
          </a:xfrm>
        </p:spPr>
        <p:txBody>
          <a:bodyPr/>
          <a:lstStyle/>
          <a:p>
            <a:pPr algn="ctr"/>
            <a:r>
              <a:rPr lang="en-US" dirty="0"/>
              <a:t>NCO/Junior Enlisted Relationships</a:t>
            </a:r>
          </a:p>
        </p:txBody>
      </p:sp>
      <p:sp>
        <p:nvSpPr>
          <p:cNvPr id="3" name="Content Placeholder 2"/>
          <p:cNvSpPr>
            <a:spLocks noGrp="1"/>
          </p:cNvSpPr>
          <p:nvPr>
            <p:ph idx="1"/>
          </p:nvPr>
        </p:nvSpPr>
        <p:spPr/>
        <p:txBody>
          <a:bodyPr/>
          <a:lstStyle/>
          <a:p>
            <a:pPr eaLnBrk="1" hangingPunct="1">
              <a:buFontTx/>
              <a:buNone/>
            </a:pPr>
            <a:r>
              <a:rPr lang="en-US" sz="3600" dirty="0"/>
              <a:t>Prohibited:</a:t>
            </a:r>
          </a:p>
          <a:p>
            <a:pPr lvl="4" eaLnBrk="1" hangingPunct="1">
              <a:lnSpc>
                <a:spcPct val="140000"/>
              </a:lnSpc>
              <a:buFontTx/>
              <a:buChar char="•"/>
            </a:pPr>
            <a:r>
              <a:rPr lang="en-US" sz="2800" dirty="0"/>
              <a:t> On-going business relationship</a:t>
            </a:r>
          </a:p>
          <a:p>
            <a:pPr lvl="4" eaLnBrk="1" hangingPunct="1">
              <a:lnSpc>
                <a:spcPct val="140000"/>
              </a:lnSpc>
              <a:buFontTx/>
              <a:buChar char="•"/>
            </a:pPr>
            <a:r>
              <a:rPr lang="en-US" sz="2800" dirty="0"/>
              <a:t> Personal relationships</a:t>
            </a:r>
          </a:p>
          <a:p>
            <a:pPr lvl="4" eaLnBrk="1" hangingPunct="1">
              <a:lnSpc>
                <a:spcPct val="140000"/>
              </a:lnSpc>
              <a:buFontTx/>
              <a:buChar char="•"/>
            </a:pPr>
            <a:r>
              <a:rPr lang="en-US" sz="2800" dirty="0"/>
              <a:t> Gambling</a:t>
            </a:r>
          </a:p>
        </p:txBody>
      </p:sp>
      <p:sp>
        <p:nvSpPr>
          <p:cNvPr id="5" name="Rectangle 4">
            <a:extLst>
              <a:ext uri="{FF2B5EF4-FFF2-40B4-BE49-F238E27FC236}">
                <a16:creationId xmlns:a16="http://schemas.microsoft.com/office/drawing/2014/main" id="{F942A103-2F0E-DB7A-332C-244A7AB2D3CD}"/>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0" y="304800"/>
            <a:ext cx="9144000" cy="1371600"/>
          </a:xfrm>
        </p:spPr>
        <p:txBody>
          <a:bodyPr/>
          <a:lstStyle/>
          <a:p>
            <a:pPr algn="ctr" eaLnBrk="1" hangingPunct="1"/>
            <a:r>
              <a:rPr lang="en-US" dirty="0"/>
              <a:t>Ongoing Business Relationships</a:t>
            </a:r>
          </a:p>
        </p:txBody>
      </p:sp>
      <p:sp>
        <p:nvSpPr>
          <p:cNvPr id="68611" name="Rectangle 3"/>
          <p:cNvSpPr>
            <a:spLocks noGrp="1" noChangeArrowheads="1"/>
          </p:cNvSpPr>
          <p:nvPr>
            <p:ph idx="1"/>
          </p:nvPr>
        </p:nvSpPr>
        <p:spPr>
          <a:xfrm>
            <a:off x="2057400" y="2514600"/>
            <a:ext cx="8610600" cy="4953000"/>
          </a:xfrm>
        </p:spPr>
        <p:txBody>
          <a:bodyPr/>
          <a:lstStyle/>
          <a:p>
            <a:pPr eaLnBrk="1" hangingPunct="1">
              <a:buFontTx/>
              <a:buNone/>
            </a:pPr>
            <a:r>
              <a:rPr lang="en-US" sz="4000" dirty="0"/>
              <a:t>	</a:t>
            </a:r>
            <a:r>
              <a:rPr lang="en-US" dirty="0"/>
              <a:t>Loaning or borrowing money, commercial solicitation, or joint business venture. </a:t>
            </a:r>
          </a:p>
          <a:p>
            <a:pPr eaLnBrk="1" hangingPunct="1"/>
            <a:endParaRPr lang="en-US" u="sng" dirty="0"/>
          </a:p>
        </p:txBody>
      </p:sp>
      <p:sp>
        <p:nvSpPr>
          <p:cNvPr id="2" name="Rectangle 1">
            <a:extLst>
              <a:ext uri="{FF2B5EF4-FFF2-40B4-BE49-F238E27FC236}">
                <a16:creationId xmlns:a16="http://schemas.microsoft.com/office/drawing/2014/main" id="{FE989162-7313-15D3-8BE5-DEBBBACDB56E}"/>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2590800" y="2286001"/>
            <a:ext cx="6858000" cy="1309255"/>
          </a:xfrm>
        </p:spPr>
        <p:txBody>
          <a:bodyPr vert="horz" lIns="90488" tIns="44450" rIns="90488" bIns="44450" rtlCol="0">
            <a:normAutofit fontScale="92500" lnSpcReduction="20000"/>
          </a:bodyPr>
          <a:lstStyle/>
          <a:p>
            <a:pPr algn="ctr" eaLnBrk="1" hangingPunct="1">
              <a:buFontTx/>
              <a:buNone/>
            </a:pPr>
            <a:r>
              <a:rPr lang="en-US" sz="4000" dirty="0">
                <a:solidFill>
                  <a:schemeClr val="bg2"/>
                </a:solidFill>
              </a:rPr>
              <a:t>Improper Senior-Subordinate Relationships and Fraternization (ISSRFRAT)</a:t>
            </a:r>
          </a:p>
        </p:txBody>
      </p:sp>
      <p:pic>
        <p:nvPicPr>
          <p:cNvPr id="2051" name="Picture 3" descr="hawaii-formation"/>
          <p:cNvPicPr>
            <a:picLocks noChangeAspect="1" noChangeArrowheads="1"/>
          </p:cNvPicPr>
          <p:nvPr/>
        </p:nvPicPr>
        <p:blipFill>
          <a:blip r:embed="rId3" cstate="print"/>
          <a:srcRect/>
          <a:stretch>
            <a:fillRect/>
          </a:stretch>
        </p:blipFill>
        <p:spPr bwMode="auto">
          <a:xfrm>
            <a:off x="2971800" y="4114800"/>
            <a:ext cx="5781724" cy="2418644"/>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57400" y="381000"/>
            <a:ext cx="8153400" cy="1143000"/>
          </a:xfrm>
        </p:spPr>
        <p:txBody>
          <a:bodyPr/>
          <a:lstStyle/>
          <a:p>
            <a:pPr algn="ctr" eaLnBrk="1" hangingPunct="1"/>
            <a:r>
              <a:rPr lang="en-US" dirty="0"/>
              <a:t>Ongoing Business Relationships</a:t>
            </a:r>
          </a:p>
        </p:txBody>
      </p:sp>
      <p:sp>
        <p:nvSpPr>
          <p:cNvPr id="14339" name="Rectangle 3"/>
          <p:cNvSpPr>
            <a:spLocks noGrp="1" noChangeArrowheads="1"/>
          </p:cNvSpPr>
          <p:nvPr>
            <p:ph idx="1"/>
          </p:nvPr>
        </p:nvSpPr>
        <p:spPr>
          <a:xfrm>
            <a:off x="1905000" y="2133600"/>
            <a:ext cx="8229600" cy="4876800"/>
          </a:xfrm>
        </p:spPr>
        <p:txBody>
          <a:bodyPr/>
          <a:lstStyle/>
          <a:p>
            <a:pPr eaLnBrk="1" hangingPunct="1">
              <a:lnSpc>
                <a:spcPct val="80000"/>
              </a:lnSpc>
              <a:buFontTx/>
              <a:buNone/>
            </a:pPr>
            <a:r>
              <a:rPr lang="en-US" sz="2400" dirty="0"/>
              <a:t>	</a:t>
            </a:r>
            <a:r>
              <a:rPr lang="en-US" sz="2400" u="sng" dirty="0"/>
              <a:t>Exceptions</a:t>
            </a:r>
            <a:r>
              <a:rPr lang="en-US" sz="2400" dirty="0"/>
              <a:t>:</a:t>
            </a:r>
          </a:p>
          <a:p>
            <a:pPr lvl="2" eaLnBrk="1" hangingPunct="1">
              <a:lnSpc>
                <a:spcPct val="140000"/>
              </a:lnSpc>
            </a:pPr>
            <a:r>
              <a:rPr lang="en-US" sz="2000" dirty="0"/>
              <a:t>Landlord/tenant relationships</a:t>
            </a:r>
          </a:p>
          <a:p>
            <a:pPr lvl="2" eaLnBrk="1" hangingPunct="1">
              <a:lnSpc>
                <a:spcPct val="140000"/>
              </a:lnSpc>
            </a:pPr>
            <a:r>
              <a:rPr lang="en-US" sz="2000" dirty="0"/>
              <a:t>One time transactions (house or car sale)</a:t>
            </a:r>
          </a:p>
          <a:p>
            <a:pPr lvl="1" eaLnBrk="1" hangingPunct="1">
              <a:lnSpc>
                <a:spcPct val="140000"/>
              </a:lnSpc>
            </a:pPr>
            <a:endParaRPr lang="en-US" sz="2400" dirty="0"/>
          </a:p>
          <a:p>
            <a:pPr lvl="1" eaLnBrk="1" hangingPunct="1">
              <a:lnSpc>
                <a:spcPct val="120000"/>
              </a:lnSpc>
              <a:buFontTx/>
              <a:buNone/>
            </a:pPr>
            <a:r>
              <a:rPr lang="en-US" sz="2400" dirty="0"/>
              <a:t>For ARNG/USAR </a:t>
            </a:r>
            <a:r>
              <a:rPr lang="en-US" sz="2400" u="sng" dirty="0"/>
              <a:t>only</a:t>
            </a:r>
            <a:r>
              <a:rPr lang="en-US" sz="2400" dirty="0"/>
              <a:t>:</a:t>
            </a:r>
          </a:p>
          <a:p>
            <a:pPr lvl="2" eaLnBrk="1" hangingPunct="1">
              <a:lnSpc>
                <a:spcPct val="120000"/>
              </a:lnSpc>
            </a:pPr>
            <a:r>
              <a:rPr lang="en-US" sz="2000" dirty="0"/>
              <a:t>Business relationships which exist due to civilian occupation</a:t>
            </a:r>
          </a:p>
          <a:p>
            <a:pPr eaLnBrk="1" hangingPunct="1">
              <a:lnSpc>
                <a:spcPct val="80000"/>
              </a:lnSpc>
              <a:buFontTx/>
              <a:buNone/>
            </a:pPr>
            <a:endParaRPr lang="en-US" sz="2400" dirty="0"/>
          </a:p>
        </p:txBody>
      </p:sp>
      <p:sp>
        <p:nvSpPr>
          <p:cNvPr id="2" name="Rectangle 1">
            <a:extLst>
              <a:ext uri="{FF2B5EF4-FFF2-40B4-BE49-F238E27FC236}">
                <a16:creationId xmlns:a16="http://schemas.microsoft.com/office/drawing/2014/main" id="{7376D6D5-EE62-A6F3-4984-3CB9270F5A45}"/>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0"/>
            <a:ext cx="9144000" cy="1676400"/>
          </a:xfrm>
        </p:spPr>
        <p:txBody>
          <a:bodyPr/>
          <a:lstStyle/>
          <a:p>
            <a:pPr algn="ctr" eaLnBrk="1" hangingPunct="1"/>
            <a:r>
              <a:rPr lang="en-US" dirty="0"/>
              <a:t>Personal Relationships</a:t>
            </a:r>
          </a:p>
        </p:txBody>
      </p:sp>
      <p:sp>
        <p:nvSpPr>
          <p:cNvPr id="70659" name="Rectangle 3"/>
          <p:cNvSpPr>
            <a:spLocks noGrp="1" noChangeArrowheads="1"/>
          </p:cNvSpPr>
          <p:nvPr>
            <p:ph idx="1"/>
          </p:nvPr>
        </p:nvSpPr>
        <p:spPr>
          <a:xfrm>
            <a:off x="1857499" y="2057400"/>
            <a:ext cx="8534400" cy="4800600"/>
          </a:xfrm>
        </p:spPr>
        <p:txBody>
          <a:bodyPr>
            <a:normAutofit/>
          </a:bodyPr>
          <a:lstStyle/>
          <a:p>
            <a:pPr eaLnBrk="1" hangingPunct="1">
              <a:buFontTx/>
              <a:buNone/>
            </a:pPr>
            <a:r>
              <a:rPr lang="en-US" sz="2400" dirty="0"/>
              <a:t>	Dating, shared living accommodations, and intimate or sexual relationships between officer and enlisted or NCOs and junior enlisted Soldiers are prohibited.</a:t>
            </a:r>
          </a:p>
          <a:p>
            <a:pPr eaLnBrk="1" hangingPunct="1"/>
            <a:endParaRPr lang="en-US" sz="2400" dirty="0"/>
          </a:p>
          <a:p>
            <a:pPr lvl="1" eaLnBrk="1" hangingPunct="1">
              <a:buFontTx/>
              <a:buNone/>
            </a:pPr>
            <a:r>
              <a:rPr lang="en-US" sz="2400" b="1" dirty="0"/>
              <a:t>One Year Grace Period</a:t>
            </a:r>
            <a:r>
              <a:rPr lang="en-US" sz="2400" dirty="0"/>
              <a:t>:</a:t>
            </a:r>
          </a:p>
          <a:p>
            <a:pPr lvl="2" eaLnBrk="1" hangingPunct="1"/>
            <a:r>
              <a:rPr lang="en-US" sz="2000" dirty="0"/>
              <a:t>Soldier with a change in status from enlisted to officer or junior enlisted to </a:t>
            </a:r>
            <a:r>
              <a:rPr lang="en-US" sz="2000" dirty="0" err="1"/>
              <a:t>noncommisioned</a:t>
            </a:r>
            <a:r>
              <a:rPr lang="en-US" sz="2000" dirty="0"/>
              <a:t> officer has a one year grace period to marry or end the relationship.</a:t>
            </a:r>
          </a:p>
        </p:txBody>
      </p:sp>
      <p:sp>
        <p:nvSpPr>
          <p:cNvPr id="15364" name="Text Box 4"/>
          <p:cNvSpPr txBox="1">
            <a:spLocks noChangeArrowheads="1"/>
          </p:cNvSpPr>
          <p:nvPr/>
        </p:nvSpPr>
        <p:spPr bwMode="auto">
          <a:xfrm>
            <a:off x="9753600" y="5943600"/>
            <a:ext cx="609600" cy="457200"/>
          </a:xfrm>
          <a:prstGeom prst="rect">
            <a:avLst/>
          </a:prstGeom>
          <a:noFill/>
          <a:ln w="12700">
            <a:noFill/>
            <a:miter lim="800000"/>
            <a:headEnd/>
            <a:tailEnd/>
          </a:ln>
        </p:spPr>
        <p:txBody>
          <a:bodyPr>
            <a:spAutoFit/>
          </a:bodyPr>
          <a:lstStyle/>
          <a:p>
            <a:pPr eaLnBrk="0" hangingPunct="0">
              <a:spcBef>
                <a:spcPct val="50000"/>
              </a:spcBef>
            </a:pPr>
            <a:r>
              <a:rPr lang="en-US" sz="2400" b="1" i="1">
                <a:latin typeface="Times New Roman" charset="0"/>
              </a:rPr>
              <a:t> </a:t>
            </a:r>
          </a:p>
        </p:txBody>
      </p:sp>
      <p:sp>
        <p:nvSpPr>
          <p:cNvPr id="2" name="Rectangle 1">
            <a:extLst>
              <a:ext uri="{FF2B5EF4-FFF2-40B4-BE49-F238E27FC236}">
                <a16:creationId xmlns:a16="http://schemas.microsoft.com/office/drawing/2014/main" id="{FEEA0C85-2868-9D01-496E-0158BDF33357}"/>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anim calcmode="lin" valueType="num">
                                      <p:cBhvr additive="base">
                                        <p:cTn id="17"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57400" y="274638"/>
            <a:ext cx="8153400" cy="1143000"/>
          </a:xfrm>
        </p:spPr>
        <p:txBody>
          <a:bodyPr/>
          <a:lstStyle/>
          <a:p>
            <a:pPr algn="ctr" eaLnBrk="1" hangingPunct="1"/>
            <a:r>
              <a:rPr lang="en-US" dirty="0"/>
              <a:t>Personal Relationships</a:t>
            </a:r>
          </a:p>
        </p:txBody>
      </p:sp>
      <p:sp>
        <p:nvSpPr>
          <p:cNvPr id="16387" name="Rectangle 3"/>
          <p:cNvSpPr>
            <a:spLocks noGrp="1" noChangeArrowheads="1"/>
          </p:cNvSpPr>
          <p:nvPr>
            <p:ph idx="1"/>
          </p:nvPr>
        </p:nvSpPr>
        <p:spPr/>
        <p:txBody>
          <a:bodyPr/>
          <a:lstStyle/>
          <a:p>
            <a:pPr eaLnBrk="1" hangingPunct="1">
              <a:buFontTx/>
              <a:buNone/>
            </a:pPr>
            <a:r>
              <a:rPr lang="en-US" sz="2400" dirty="0"/>
              <a:t>	</a:t>
            </a:r>
            <a:r>
              <a:rPr lang="en-US" sz="2400" u="sng" dirty="0"/>
              <a:t>Exceptions</a:t>
            </a:r>
            <a:r>
              <a:rPr lang="en-US" sz="2400" dirty="0"/>
              <a:t>:</a:t>
            </a:r>
          </a:p>
          <a:p>
            <a:pPr lvl="2" eaLnBrk="1" hangingPunct="1">
              <a:lnSpc>
                <a:spcPct val="120000"/>
              </a:lnSpc>
            </a:pPr>
            <a:r>
              <a:rPr lang="en-US" sz="2000" dirty="0"/>
              <a:t>Promotion or change in status of one member. (One year grace period)</a:t>
            </a:r>
          </a:p>
          <a:p>
            <a:pPr lvl="2" eaLnBrk="1" hangingPunct="1">
              <a:lnSpc>
                <a:spcPct val="120000"/>
              </a:lnSpc>
            </a:pPr>
            <a:r>
              <a:rPr lang="en-US" sz="2000" dirty="0"/>
              <a:t>NG/USAR:  Primarily civilian acquaintance, if not in AD status (other than AT)</a:t>
            </a:r>
            <a:endParaRPr lang="en-US" sz="2400" dirty="0"/>
          </a:p>
          <a:p>
            <a:pPr lvl="2" eaLnBrk="1" hangingPunct="1">
              <a:lnSpc>
                <a:spcPct val="120000"/>
              </a:lnSpc>
            </a:pPr>
            <a:r>
              <a:rPr lang="en-US" sz="2000" dirty="0"/>
              <a:t>Marriage (Command can still action on fraternization prior to marriage)</a:t>
            </a:r>
          </a:p>
          <a:p>
            <a:pPr eaLnBrk="1" hangingPunct="1"/>
            <a:endParaRPr lang="en-US" sz="2400" dirty="0"/>
          </a:p>
        </p:txBody>
      </p:sp>
      <p:sp>
        <p:nvSpPr>
          <p:cNvPr id="2" name="Rectangle 1">
            <a:extLst>
              <a:ext uri="{FF2B5EF4-FFF2-40B4-BE49-F238E27FC236}">
                <a16:creationId xmlns:a16="http://schemas.microsoft.com/office/drawing/2014/main" id="{7F14ED78-DF62-0F67-9516-32ADB135EC8E}"/>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152400"/>
            <a:ext cx="8305800" cy="1676400"/>
          </a:xfrm>
        </p:spPr>
        <p:txBody>
          <a:bodyPr/>
          <a:lstStyle/>
          <a:p>
            <a:pPr algn="ctr" eaLnBrk="1" hangingPunct="1"/>
            <a:r>
              <a:rPr lang="en-US" dirty="0"/>
              <a:t>Gambling</a:t>
            </a:r>
          </a:p>
        </p:txBody>
      </p:sp>
      <p:sp>
        <p:nvSpPr>
          <p:cNvPr id="17411" name="Rectangle 3"/>
          <p:cNvSpPr>
            <a:spLocks noGrp="1" noChangeArrowheads="1"/>
          </p:cNvSpPr>
          <p:nvPr>
            <p:ph idx="1"/>
          </p:nvPr>
        </p:nvSpPr>
        <p:spPr>
          <a:xfrm>
            <a:off x="1828800" y="2438400"/>
            <a:ext cx="8077200" cy="3810000"/>
          </a:xfrm>
        </p:spPr>
        <p:txBody>
          <a:bodyPr/>
          <a:lstStyle/>
          <a:p>
            <a:pPr eaLnBrk="1" hangingPunct="1"/>
            <a:r>
              <a:rPr lang="en-US" dirty="0"/>
              <a:t>PROHIBITED: Gambling between officers and enlisted personnel; and NCOs and junior enlisted Soldiers  </a:t>
            </a:r>
          </a:p>
          <a:p>
            <a:pPr eaLnBrk="1" hangingPunct="1"/>
            <a:endParaRPr lang="en-US" dirty="0"/>
          </a:p>
          <a:p>
            <a:pPr eaLnBrk="1" hangingPunct="1"/>
            <a:r>
              <a:rPr lang="en-US" dirty="0"/>
              <a:t>BUT: It’s not gambling if nothing at stake</a:t>
            </a:r>
          </a:p>
          <a:p>
            <a:pPr lvl="2" eaLnBrk="1" hangingPunct="1"/>
            <a:r>
              <a:rPr lang="en-US" dirty="0"/>
              <a:t>Office pool for bragging rights</a:t>
            </a:r>
          </a:p>
          <a:p>
            <a:pPr lvl="2" eaLnBrk="1" hangingPunct="1"/>
            <a:r>
              <a:rPr lang="en-US" dirty="0"/>
              <a:t>Charitable or other community functions </a:t>
            </a:r>
            <a:endParaRPr lang="en-US" sz="3200" dirty="0"/>
          </a:p>
          <a:p>
            <a:pPr lvl="2" eaLnBrk="1" hangingPunct="1">
              <a:buFontTx/>
              <a:buNone/>
            </a:pPr>
            <a:r>
              <a:rPr lang="en-US" dirty="0"/>
              <a:t>		</a:t>
            </a:r>
            <a:endParaRPr lang="en-US" sz="2800" dirty="0"/>
          </a:p>
          <a:p>
            <a:pPr eaLnBrk="1" hangingPunct="1">
              <a:buFontTx/>
              <a:buNone/>
            </a:pPr>
            <a:endParaRPr lang="en-US" dirty="0"/>
          </a:p>
        </p:txBody>
      </p:sp>
      <p:sp>
        <p:nvSpPr>
          <p:cNvPr id="2" name="Rectangle 1">
            <a:extLst>
              <a:ext uri="{FF2B5EF4-FFF2-40B4-BE49-F238E27FC236}">
                <a16:creationId xmlns:a16="http://schemas.microsoft.com/office/drawing/2014/main" id="{5DE82998-B252-8D7C-8A68-611D7805E798}"/>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152400"/>
            <a:ext cx="9144000" cy="1676400"/>
          </a:xfrm>
        </p:spPr>
        <p:txBody>
          <a:bodyPr/>
          <a:lstStyle/>
          <a:p>
            <a:pPr algn="ctr" eaLnBrk="1" hangingPunct="1"/>
            <a:r>
              <a:rPr lang="en-US" dirty="0"/>
              <a:t>ENTRY-LEVEL TRAINING</a:t>
            </a:r>
          </a:p>
        </p:txBody>
      </p:sp>
      <p:sp>
        <p:nvSpPr>
          <p:cNvPr id="261123" name="Rectangle 3"/>
          <p:cNvSpPr>
            <a:spLocks noGrp="1" noChangeArrowheads="1"/>
          </p:cNvSpPr>
          <p:nvPr>
            <p:ph idx="1"/>
          </p:nvPr>
        </p:nvSpPr>
        <p:spPr>
          <a:xfrm>
            <a:off x="1828801" y="2057400"/>
            <a:ext cx="7788275" cy="4953000"/>
          </a:xfrm>
        </p:spPr>
        <p:txBody>
          <a:bodyPr>
            <a:normAutofit/>
          </a:bodyPr>
          <a:lstStyle/>
          <a:p>
            <a:pPr eaLnBrk="1" hangingPunct="1"/>
            <a:r>
              <a:rPr lang="en-US" sz="2400" dirty="0">
                <a:solidFill>
                  <a:srgbClr val="FFFF00"/>
                </a:solidFill>
              </a:rPr>
              <a:t>Trainee:</a:t>
            </a:r>
            <a:r>
              <a:rPr lang="en-US" sz="2400" dirty="0"/>
              <a:t> Any military or civilian member undergoing initial military training in a formal training course with a unique training course identifier or in an in-residence or education course</a:t>
            </a:r>
            <a:endParaRPr lang="en-US" dirty="0"/>
          </a:p>
          <a:p>
            <a:pPr eaLnBrk="1" hangingPunct="1"/>
            <a:r>
              <a:rPr lang="en-US" sz="2400" dirty="0">
                <a:solidFill>
                  <a:srgbClr val="FFFF00"/>
                </a:solidFill>
              </a:rPr>
              <a:t>Trainer: </a:t>
            </a:r>
            <a:r>
              <a:rPr lang="en-US" sz="2400" dirty="0"/>
              <a:t>Any military or civilian member who is responsible for planning, organizing, or conducting initial military training</a:t>
            </a:r>
          </a:p>
          <a:p>
            <a:pPr eaLnBrk="1" hangingPunct="1"/>
            <a:r>
              <a:rPr lang="en-US" sz="2400" i="1" dirty="0"/>
              <a:t>Status extends 6 months after completion of entry-level training</a:t>
            </a:r>
          </a:p>
          <a:p>
            <a:pPr eaLnBrk="1" hangingPunct="1">
              <a:buFontTx/>
              <a:buNone/>
            </a:pPr>
            <a:endParaRPr lang="en-US" sz="2400" dirty="0"/>
          </a:p>
          <a:p>
            <a:pPr lvl="1" eaLnBrk="1" hangingPunct="1">
              <a:buFontTx/>
              <a:buNone/>
            </a:pPr>
            <a:r>
              <a:rPr lang="en-US" dirty="0"/>
              <a:t>	Generally, if not required by training mission, then relationship is prohibited</a:t>
            </a:r>
          </a:p>
        </p:txBody>
      </p:sp>
      <p:sp>
        <p:nvSpPr>
          <p:cNvPr id="2" name="Rectangle 1">
            <a:extLst>
              <a:ext uri="{FF2B5EF4-FFF2-40B4-BE49-F238E27FC236}">
                <a16:creationId xmlns:a16="http://schemas.microsoft.com/office/drawing/2014/main" id="{04319EAD-83AD-9FF2-B1F4-0917B1EAA01C}"/>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1123">
                                            <p:txEl>
                                              <p:pRg st="2" end="2"/>
                                            </p:txEl>
                                          </p:spTgt>
                                        </p:tgtEl>
                                        <p:attrNameLst>
                                          <p:attrName>style.visibility</p:attrName>
                                        </p:attrNameLst>
                                      </p:cBhvr>
                                      <p:to>
                                        <p:strVal val="visible"/>
                                      </p:to>
                                    </p:set>
                                    <p:anim calcmode="lin" valueType="num">
                                      <p:cBhvr additive="base">
                                        <p:cTn id="19"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112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anim calcmode="lin" valueType="num">
                                      <p:cBhvr additive="base">
                                        <p:cTn id="23" dur="5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1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152400"/>
            <a:ext cx="9144000" cy="1676400"/>
          </a:xfrm>
        </p:spPr>
        <p:txBody>
          <a:bodyPr/>
          <a:lstStyle/>
          <a:p>
            <a:pPr algn="ctr" eaLnBrk="1" hangingPunct="1"/>
            <a:r>
              <a:rPr lang="en-US" dirty="0" err="1"/>
              <a:t>ReCRUITING</a:t>
            </a:r>
            <a:endParaRPr lang="en-US" dirty="0"/>
          </a:p>
        </p:txBody>
      </p:sp>
      <p:sp>
        <p:nvSpPr>
          <p:cNvPr id="261123" name="Rectangle 3"/>
          <p:cNvSpPr>
            <a:spLocks noGrp="1" noChangeArrowheads="1"/>
          </p:cNvSpPr>
          <p:nvPr>
            <p:ph idx="1"/>
          </p:nvPr>
        </p:nvSpPr>
        <p:spPr>
          <a:xfrm>
            <a:off x="1828801" y="2057400"/>
            <a:ext cx="7788275" cy="4953000"/>
          </a:xfrm>
        </p:spPr>
        <p:txBody>
          <a:bodyPr>
            <a:normAutofit/>
          </a:bodyPr>
          <a:lstStyle/>
          <a:p>
            <a:pPr eaLnBrk="1" hangingPunct="1"/>
            <a:r>
              <a:rPr lang="en-US" sz="2400" dirty="0">
                <a:solidFill>
                  <a:srgbClr val="FFFF00"/>
                </a:solidFill>
              </a:rPr>
              <a:t>Recruit: </a:t>
            </a:r>
            <a:r>
              <a:rPr lang="en-US" sz="2400" dirty="0"/>
              <a:t>Prospects, applicants, Delayed Entry/Training Programs</a:t>
            </a:r>
          </a:p>
          <a:p>
            <a:pPr eaLnBrk="1" hangingPunct="1"/>
            <a:r>
              <a:rPr lang="en-US" sz="2400" dirty="0">
                <a:solidFill>
                  <a:srgbClr val="FFFF00"/>
                </a:solidFill>
              </a:rPr>
              <a:t>Prospect: </a:t>
            </a:r>
            <a:r>
              <a:rPr lang="en-US" sz="2400" dirty="0"/>
              <a:t>1 year from date they express loss of interest to recruiting personnel</a:t>
            </a:r>
          </a:p>
          <a:p>
            <a:pPr eaLnBrk="1" hangingPunct="1"/>
            <a:r>
              <a:rPr lang="en-US" sz="2400" dirty="0"/>
              <a:t>Generally, if not required by the recruiting mission, then relationship is prohibited</a:t>
            </a:r>
          </a:p>
          <a:p>
            <a:pPr eaLnBrk="1" hangingPunct="1"/>
            <a:endParaRPr lang="en-US" sz="2400" dirty="0"/>
          </a:p>
          <a:p>
            <a:pPr lvl="1" eaLnBrk="1" hangingPunct="1">
              <a:buFontTx/>
              <a:buNone/>
            </a:pPr>
            <a:r>
              <a:rPr lang="en-US" dirty="0"/>
              <a:t>		</a:t>
            </a:r>
          </a:p>
        </p:txBody>
      </p:sp>
      <p:sp>
        <p:nvSpPr>
          <p:cNvPr id="2" name="Rectangle 1">
            <a:extLst>
              <a:ext uri="{FF2B5EF4-FFF2-40B4-BE49-F238E27FC236}">
                <a16:creationId xmlns:a16="http://schemas.microsoft.com/office/drawing/2014/main" id="{36D1DE8D-BB44-8D0A-E09C-AD74670159D0}"/>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15505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1123">
                                            <p:txEl>
                                              <p:pRg st="2" end="2"/>
                                            </p:txEl>
                                          </p:spTgt>
                                        </p:tgtEl>
                                        <p:attrNameLst>
                                          <p:attrName>style.visibility</p:attrName>
                                        </p:attrNameLst>
                                      </p:cBhvr>
                                      <p:to>
                                        <p:strVal val="visible"/>
                                      </p:to>
                                    </p:set>
                                    <p:anim calcmode="lin" valueType="num">
                                      <p:cBhvr additive="base">
                                        <p:cTn id="19"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112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1123">
                                            <p:txEl>
                                              <p:pRg st="4" end="4"/>
                                            </p:txEl>
                                          </p:spTgt>
                                        </p:tgtEl>
                                        <p:attrNameLst>
                                          <p:attrName>style.visibility</p:attrName>
                                        </p:attrNameLst>
                                      </p:cBhvr>
                                      <p:to>
                                        <p:strVal val="visible"/>
                                      </p:to>
                                    </p:set>
                                    <p:anim calcmode="lin" valueType="num">
                                      <p:cBhvr additive="base">
                                        <p:cTn id="23" dur="500" fill="hold"/>
                                        <p:tgtEl>
                                          <p:spTgt spid="26112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1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A210D2-5899-497B-0C43-26153F5DE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31" y="3945213"/>
            <a:ext cx="11452336" cy="1641239"/>
          </a:xfrm>
          <a:prstGeom prst="rect">
            <a:avLst/>
          </a:prstGeom>
        </p:spPr>
      </p:pic>
      <p:sp>
        <p:nvSpPr>
          <p:cNvPr id="18434" name="Rectangle 2"/>
          <p:cNvSpPr>
            <a:spLocks noGrp="1" noChangeArrowheads="1"/>
          </p:cNvSpPr>
          <p:nvPr>
            <p:ph type="title"/>
          </p:nvPr>
        </p:nvSpPr>
        <p:spPr>
          <a:xfrm>
            <a:off x="1524000" y="152400"/>
            <a:ext cx="9144000" cy="1676400"/>
          </a:xfrm>
        </p:spPr>
        <p:txBody>
          <a:bodyPr/>
          <a:lstStyle/>
          <a:p>
            <a:pPr algn="ctr" eaLnBrk="1" hangingPunct="1"/>
            <a:r>
              <a:rPr lang="en-US" dirty="0"/>
              <a:t>PROHIBITED CONDUCT</a:t>
            </a:r>
          </a:p>
        </p:txBody>
      </p:sp>
      <p:sp>
        <p:nvSpPr>
          <p:cNvPr id="261123" name="Rectangle 3"/>
          <p:cNvSpPr>
            <a:spLocks noGrp="1" noChangeArrowheads="1"/>
          </p:cNvSpPr>
          <p:nvPr>
            <p:ph idx="1"/>
          </p:nvPr>
        </p:nvSpPr>
        <p:spPr>
          <a:xfrm>
            <a:off x="1828801" y="2057400"/>
            <a:ext cx="7788275" cy="4953000"/>
          </a:xfrm>
        </p:spPr>
        <p:txBody>
          <a:bodyPr>
            <a:normAutofit/>
          </a:bodyPr>
          <a:lstStyle/>
          <a:p>
            <a:pPr marL="0" indent="0" eaLnBrk="1" hangingPunct="1">
              <a:buNone/>
            </a:pPr>
            <a:endParaRPr lang="en-US" sz="2400" dirty="0"/>
          </a:p>
          <a:p>
            <a:pPr lvl="1" eaLnBrk="1" hangingPunct="1">
              <a:buFontTx/>
              <a:buNone/>
            </a:pPr>
            <a:r>
              <a:rPr lang="en-US" dirty="0"/>
              <a:t>		</a:t>
            </a:r>
          </a:p>
        </p:txBody>
      </p:sp>
      <p:pic>
        <p:nvPicPr>
          <p:cNvPr id="5" name="Picture 4" descr="Text&#10;&#10;Description automatically generated">
            <a:extLst>
              <a:ext uri="{FF2B5EF4-FFF2-40B4-BE49-F238E27FC236}">
                <a16:creationId xmlns:a16="http://schemas.microsoft.com/office/drawing/2014/main" id="{C6D0999C-012F-E8EC-0A7A-1FC2CB443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32" y="2057400"/>
            <a:ext cx="11452335" cy="2105106"/>
          </a:xfrm>
          <a:prstGeom prst="rect">
            <a:avLst/>
          </a:prstGeom>
        </p:spPr>
      </p:pic>
      <p:sp>
        <p:nvSpPr>
          <p:cNvPr id="7" name="TextBox 6">
            <a:extLst>
              <a:ext uri="{FF2B5EF4-FFF2-40B4-BE49-F238E27FC236}">
                <a16:creationId xmlns:a16="http://schemas.microsoft.com/office/drawing/2014/main" id="{3BC15F78-0036-EABA-1367-197FEB3ADE79}"/>
              </a:ext>
            </a:extLst>
          </p:cNvPr>
          <p:cNvSpPr txBox="1"/>
          <p:nvPr/>
        </p:nvSpPr>
        <p:spPr>
          <a:xfrm>
            <a:off x="7620000" y="5715000"/>
            <a:ext cx="4038600" cy="461665"/>
          </a:xfrm>
          <a:prstGeom prst="rect">
            <a:avLst/>
          </a:prstGeom>
          <a:noFill/>
        </p:spPr>
        <p:txBody>
          <a:bodyPr wrap="square" rtlCol="0">
            <a:spAutoFit/>
          </a:bodyPr>
          <a:lstStyle/>
          <a:p>
            <a:r>
              <a:rPr lang="en-US" sz="2400" baseline="0" dirty="0">
                <a:solidFill>
                  <a:srgbClr val="FFFF00"/>
                </a:solidFill>
              </a:rPr>
              <a:t>AR 600-32, para 3-1a.(1)(a)</a:t>
            </a:r>
          </a:p>
        </p:txBody>
      </p:sp>
      <p:sp>
        <p:nvSpPr>
          <p:cNvPr id="2" name="Rectangle 1">
            <a:extLst>
              <a:ext uri="{FF2B5EF4-FFF2-40B4-BE49-F238E27FC236}">
                <a16:creationId xmlns:a16="http://schemas.microsoft.com/office/drawing/2014/main" id="{646882A1-B7CE-367B-F546-01C4993B0EB3}"/>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26995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additive="base">
                                        <p:cTn id="7"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152400"/>
            <a:ext cx="9144000" cy="1676400"/>
          </a:xfrm>
        </p:spPr>
        <p:txBody>
          <a:bodyPr/>
          <a:lstStyle/>
          <a:p>
            <a:pPr algn="ctr" eaLnBrk="1" hangingPunct="1"/>
            <a:r>
              <a:rPr lang="en-US" dirty="0"/>
              <a:t>PROHIBITED CONDUCT</a:t>
            </a:r>
          </a:p>
        </p:txBody>
      </p:sp>
      <p:sp>
        <p:nvSpPr>
          <p:cNvPr id="261123" name="Rectangle 3"/>
          <p:cNvSpPr>
            <a:spLocks noGrp="1" noChangeArrowheads="1"/>
          </p:cNvSpPr>
          <p:nvPr>
            <p:ph idx="1"/>
          </p:nvPr>
        </p:nvSpPr>
        <p:spPr>
          <a:xfrm>
            <a:off x="1828801" y="2057400"/>
            <a:ext cx="7788275" cy="4953000"/>
          </a:xfrm>
        </p:spPr>
        <p:txBody>
          <a:bodyPr>
            <a:normAutofit/>
          </a:bodyPr>
          <a:lstStyle/>
          <a:p>
            <a:pPr marL="0" indent="0" eaLnBrk="1" hangingPunct="1">
              <a:buNone/>
            </a:pPr>
            <a:endParaRPr lang="en-US" sz="2400" dirty="0"/>
          </a:p>
          <a:p>
            <a:pPr lvl="1" eaLnBrk="1" hangingPunct="1">
              <a:buFontTx/>
              <a:buNone/>
            </a:pPr>
            <a:r>
              <a:rPr lang="en-US" dirty="0"/>
              <a:t>		</a:t>
            </a:r>
          </a:p>
        </p:txBody>
      </p:sp>
      <p:sp>
        <p:nvSpPr>
          <p:cNvPr id="2" name="Rectangle 1"/>
          <p:cNvSpPr/>
          <p:nvPr/>
        </p:nvSpPr>
        <p:spPr>
          <a:xfrm>
            <a:off x="533400" y="2057400"/>
            <a:ext cx="9448800" cy="3859518"/>
          </a:xfrm>
          <a:prstGeom prst="rect">
            <a:avLst/>
          </a:prstGeom>
        </p:spPr>
        <p:txBody>
          <a:bodyPr wrap="square">
            <a:spAutoFit/>
          </a:bodyPr>
          <a:lstStyle/>
          <a:p>
            <a:pPr fontAlgn="auto">
              <a:lnSpc>
                <a:spcPct val="90000"/>
              </a:lnSpc>
              <a:spcAft>
                <a:spcPts val="0"/>
              </a:spcAft>
              <a:defRPr/>
            </a:pPr>
            <a:r>
              <a:rPr lang="en-US" sz="3200" dirty="0">
                <a:solidFill>
                  <a:srgbClr val="FFFF00"/>
                </a:solidFill>
              </a:rPr>
              <a:t>CAN NOT:</a:t>
            </a:r>
          </a:p>
          <a:p>
            <a:pPr marL="800100" lvl="1" indent="-342900" fontAlgn="auto">
              <a:lnSpc>
                <a:spcPct val="90000"/>
              </a:lnSpc>
              <a:spcAft>
                <a:spcPts val="0"/>
              </a:spcAft>
              <a:buFont typeface="Arial" panose="020B0604020202020204" pitchFamily="34" charset="0"/>
              <a:buChar char="•"/>
              <a:defRPr/>
            </a:pPr>
            <a:r>
              <a:rPr lang="en-US" sz="2400" dirty="0"/>
              <a:t>use grade/position, threats, pressure, or promise of favorable treatment to gain sexual favors</a:t>
            </a:r>
          </a:p>
          <a:p>
            <a:pPr marL="800100" lvl="1" indent="-342900" fontAlgn="auto">
              <a:lnSpc>
                <a:spcPct val="90000"/>
              </a:lnSpc>
              <a:spcAft>
                <a:spcPts val="0"/>
              </a:spcAft>
              <a:buFont typeface="Arial" panose="020B0604020202020204" pitchFamily="34" charset="0"/>
              <a:buChar char="•"/>
              <a:defRPr/>
            </a:pPr>
            <a:r>
              <a:rPr lang="en-US" sz="2400" dirty="0"/>
              <a:t>make sexual advances</a:t>
            </a:r>
          </a:p>
          <a:p>
            <a:pPr marL="800100" lvl="1" indent="-342900" fontAlgn="auto">
              <a:lnSpc>
                <a:spcPct val="90000"/>
              </a:lnSpc>
              <a:spcAft>
                <a:spcPts val="0"/>
              </a:spcAft>
              <a:buFont typeface="Arial" panose="020B0604020202020204" pitchFamily="34" charset="0"/>
              <a:buChar char="•"/>
              <a:defRPr/>
            </a:pPr>
            <a:r>
              <a:rPr lang="en-US" sz="2400" dirty="0"/>
              <a:t>enter recruiter/trainer home unless authorized</a:t>
            </a:r>
          </a:p>
          <a:p>
            <a:pPr marL="800100" lvl="1" indent="-342900" fontAlgn="auto">
              <a:lnSpc>
                <a:spcPct val="90000"/>
              </a:lnSpc>
              <a:spcAft>
                <a:spcPts val="0"/>
              </a:spcAft>
              <a:buFont typeface="Arial" panose="020B0604020202020204" pitchFamily="34" charset="0"/>
              <a:buChar char="•"/>
              <a:defRPr/>
            </a:pPr>
            <a:r>
              <a:rPr lang="en-US" sz="2400" dirty="0"/>
              <a:t>share the same living area</a:t>
            </a:r>
          </a:p>
          <a:p>
            <a:pPr marL="800100" lvl="1" indent="-342900" fontAlgn="auto">
              <a:lnSpc>
                <a:spcPct val="90000"/>
              </a:lnSpc>
              <a:spcAft>
                <a:spcPts val="0"/>
              </a:spcAft>
              <a:buFont typeface="Arial" panose="020B0604020202020204" pitchFamily="34" charset="0"/>
              <a:buChar char="•"/>
              <a:defRPr/>
            </a:pPr>
            <a:r>
              <a:rPr lang="en-US" sz="2400" dirty="0"/>
              <a:t>be in recruiter/trainer POV unless safety risk</a:t>
            </a:r>
          </a:p>
          <a:p>
            <a:pPr marL="800100" lvl="1" indent="-342900" fontAlgn="auto">
              <a:lnSpc>
                <a:spcPct val="90000"/>
              </a:lnSpc>
              <a:spcAft>
                <a:spcPts val="0"/>
              </a:spcAft>
              <a:buFont typeface="Arial" panose="020B0604020202020204" pitchFamily="34" charset="0"/>
              <a:buChar char="•"/>
              <a:defRPr/>
            </a:pPr>
            <a:r>
              <a:rPr lang="en-US" sz="2400" dirty="0"/>
              <a:t>provide alcohol</a:t>
            </a:r>
          </a:p>
          <a:p>
            <a:pPr marL="800100" lvl="1" indent="-342900" fontAlgn="auto">
              <a:lnSpc>
                <a:spcPct val="90000"/>
              </a:lnSpc>
              <a:spcAft>
                <a:spcPts val="0"/>
              </a:spcAft>
              <a:buFont typeface="Arial" panose="020B0604020202020204" pitchFamily="34" charset="0"/>
              <a:buChar char="•"/>
              <a:defRPr/>
            </a:pPr>
            <a:r>
              <a:rPr lang="en-US" sz="2400" dirty="0"/>
              <a:t>attend social gatherings on a personal social basis</a:t>
            </a:r>
          </a:p>
          <a:p>
            <a:pPr marL="800100" lvl="1" indent="-342900" fontAlgn="auto">
              <a:lnSpc>
                <a:spcPct val="90000"/>
              </a:lnSpc>
              <a:spcAft>
                <a:spcPts val="0"/>
              </a:spcAft>
              <a:buFont typeface="Arial" panose="020B0604020202020204" pitchFamily="34" charset="0"/>
              <a:buChar char="•"/>
              <a:defRPr/>
            </a:pPr>
            <a:r>
              <a:rPr lang="en-US" sz="2400" dirty="0"/>
              <a:t>hire/employ</a:t>
            </a:r>
          </a:p>
          <a:p>
            <a:pPr marL="800100" lvl="1" indent="-342900" fontAlgn="auto">
              <a:lnSpc>
                <a:spcPct val="90000"/>
              </a:lnSpc>
              <a:spcAft>
                <a:spcPts val="0"/>
              </a:spcAft>
              <a:buFont typeface="Arial" panose="020B0604020202020204" pitchFamily="34" charset="0"/>
              <a:buChar char="•"/>
              <a:defRPr/>
            </a:pPr>
            <a:r>
              <a:rPr lang="en-US" sz="2400" dirty="0"/>
              <a:t>participate in closed-door discussions </a:t>
            </a:r>
          </a:p>
        </p:txBody>
      </p:sp>
      <p:sp>
        <p:nvSpPr>
          <p:cNvPr id="3" name="Rectangle 2">
            <a:extLst>
              <a:ext uri="{FF2B5EF4-FFF2-40B4-BE49-F238E27FC236}">
                <a16:creationId xmlns:a16="http://schemas.microsoft.com/office/drawing/2014/main" id="{C5C66DAB-20D0-80CB-3252-B9C72C9752C4}"/>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39217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additive="base">
                                        <p:cTn id="7"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152400"/>
            <a:ext cx="9144000" cy="1676400"/>
          </a:xfrm>
        </p:spPr>
        <p:txBody>
          <a:bodyPr/>
          <a:lstStyle/>
          <a:p>
            <a:pPr algn="ctr" eaLnBrk="1" hangingPunct="1"/>
            <a:r>
              <a:rPr lang="en-US" dirty="0"/>
              <a:t>APPROVAL AUTHORITY FOR EXCEPTIONS</a:t>
            </a:r>
          </a:p>
        </p:txBody>
      </p:sp>
      <p:sp>
        <p:nvSpPr>
          <p:cNvPr id="261123" name="Rectangle 3"/>
          <p:cNvSpPr>
            <a:spLocks noGrp="1" noChangeArrowheads="1"/>
          </p:cNvSpPr>
          <p:nvPr>
            <p:ph idx="1"/>
          </p:nvPr>
        </p:nvSpPr>
        <p:spPr>
          <a:xfrm>
            <a:off x="1828801" y="2057400"/>
            <a:ext cx="7788275" cy="4953000"/>
          </a:xfrm>
        </p:spPr>
        <p:txBody>
          <a:bodyPr>
            <a:normAutofit/>
          </a:bodyPr>
          <a:lstStyle/>
          <a:p>
            <a:pPr marL="0" indent="0" eaLnBrk="1" hangingPunct="1">
              <a:buNone/>
            </a:pPr>
            <a:endParaRPr lang="en-US" sz="2400" dirty="0"/>
          </a:p>
          <a:p>
            <a:pPr lvl="1" eaLnBrk="1" hangingPunct="1">
              <a:buFontTx/>
              <a:buNone/>
            </a:pPr>
            <a:r>
              <a:rPr lang="en-US" dirty="0"/>
              <a:t>		</a:t>
            </a:r>
          </a:p>
        </p:txBody>
      </p:sp>
      <p:sp>
        <p:nvSpPr>
          <p:cNvPr id="2" name="Rectangle 1"/>
          <p:cNvSpPr/>
          <p:nvPr/>
        </p:nvSpPr>
        <p:spPr>
          <a:xfrm>
            <a:off x="533400" y="2057400"/>
            <a:ext cx="9448800" cy="2086725"/>
          </a:xfrm>
          <a:prstGeom prst="rect">
            <a:avLst/>
          </a:prstGeom>
        </p:spPr>
        <p:txBody>
          <a:bodyPr wrap="square">
            <a:spAutoFit/>
          </a:bodyPr>
          <a:lstStyle/>
          <a:p>
            <a:pPr marL="342900" indent="-342900" fontAlgn="auto">
              <a:lnSpc>
                <a:spcPct val="90000"/>
              </a:lnSpc>
              <a:spcAft>
                <a:spcPts val="0"/>
              </a:spcAft>
              <a:buFont typeface="Arial" panose="020B0604020202020204" pitchFamily="34" charset="0"/>
              <a:buChar char="•"/>
              <a:defRPr/>
            </a:pPr>
            <a:r>
              <a:rPr lang="en-US" sz="2400" dirty="0"/>
              <a:t>Recruiter/Trainer/Trainee O4 commander (or higher) can approve exceptions for pre-existing relationships</a:t>
            </a:r>
          </a:p>
          <a:p>
            <a:pPr fontAlgn="auto">
              <a:lnSpc>
                <a:spcPct val="90000"/>
              </a:lnSpc>
              <a:spcAft>
                <a:spcPts val="0"/>
              </a:spcAft>
              <a:defRPr/>
            </a:pPr>
            <a:endParaRPr lang="en-US" sz="2400" dirty="0"/>
          </a:p>
          <a:p>
            <a:pPr marL="342900" indent="-342900" fontAlgn="auto">
              <a:lnSpc>
                <a:spcPct val="90000"/>
              </a:lnSpc>
              <a:spcAft>
                <a:spcPts val="0"/>
              </a:spcAft>
              <a:buFont typeface="Arial" panose="020B0604020202020204" pitchFamily="34" charset="0"/>
              <a:buChar char="•"/>
              <a:defRPr/>
            </a:pPr>
            <a:r>
              <a:rPr lang="en-US" sz="2400" dirty="0"/>
              <a:t>Request must be in writing</a:t>
            </a:r>
          </a:p>
          <a:p>
            <a:pPr fontAlgn="auto">
              <a:lnSpc>
                <a:spcPct val="90000"/>
              </a:lnSpc>
              <a:spcAft>
                <a:spcPts val="0"/>
              </a:spcAft>
              <a:defRPr/>
            </a:pPr>
            <a:endParaRPr lang="en-US" sz="2400" dirty="0"/>
          </a:p>
          <a:p>
            <a:pPr marL="342900" indent="-342900" fontAlgn="auto">
              <a:lnSpc>
                <a:spcPct val="90000"/>
              </a:lnSpc>
              <a:spcAft>
                <a:spcPts val="0"/>
              </a:spcAft>
              <a:buFont typeface="Arial" panose="020B0604020202020204" pitchFamily="34" charset="0"/>
              <a:buChar char="•"/>
              <a:defRPr/>
            </a:pPr>
            <a:r>
              <a:rPr lang="en-US" sz="2400" dirty="0"/>
              <a:t>Documented on DD Form 2982</a:t>
            </a:r>
          </a:p>
        </p:txBody>
      </p:sp>
      <p:sp>
        <p:nvSpPr>
          <p:cNvPr id="3" name="Rectangle 2">
            <a:extLst>
              <a:ext uri="{FF2B5EF4-FFF2-40B4-BE49-F238E27FC236}">
                <a16:creationId xmlns:a16="http://schemas.microsoft.com/office/drawing/2014/main" id="{5C138DEB-B43C-AD2A-C912-CD961FC0FD1C}"/>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41361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additive="base">
                                        <p:cTn id="7"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152400"/>
            <a:ext cx="9144000" cy="1676400"/>
          </a:xfrm>
        </p:spPr>
        <p:txBody>
          <a:bodyPr/>
          <a:lstStyle/>
          <a:p>
            <a:pPr algn="ctr" eaLnBrk="1" hangingPunct="1"/>
            <a:r>
              <a:rPr lang="en-US" dirty="0"/>
              <a:t>Mandatory Initiation of Separation</a:t>
            </a:r>
          </a:p>
        </p:txBody>
      </p:sp>
      <p:sp>
        <p:nvSpPr>
          <p:cNvPr id="261123" name="Rectangle 3"/>
          <p:cNvSpPr>
            <a:spLocks noGrp="1" noChangeArrowheads="1"/>
          </p:cNvSpPr>
          <p:nvPr>
            <p:ph idx="1"/>
          </p:nvPr>
        </p:nvSpPr>
        <p:spPr>
          <a:xfrm>
            <a:off x="1828801" y="2057400"/>
            <a:ext cx="7788275" cy="4953000"/>
          </a:xfrm>
        </p:spPr>
        <p:txBody>
          <a:bodyPr>
            <a:normAutofit/>
          </a:bodyPr>
          <a:lstStyle/>
          <a:p>
            <a:pPr marL="0" indent="0" eaLnBrk="1" hangingPunct="1">
              <a:buNone/>
            </a:pPr>
            <a:endParaRPr lang="en-US" sz="2400" dirty="0"/>
          </a:p>
          <a:p>
            <a:pPr lvl="1" eaLnBrk="1" hangingPunct="1">
              <a:buFontTx/>
              <a:buNone/>
            </a:pPr>
            <a:r>
              <a:rPr lang="en-US" dirty="0"/>
              <a:t>		</a:t>
            </a:r>
          </a:p>
        </p:txBody>
      </p:sp>
      <p:sp>
        <p:nvSpPr>
          <p:cNvPr id="2" name="Rectangle 1"/>
          <p:cNvSpPr/>
          <p:nvPr/>
        </p:nvSpPr>
        <p:spPr>
          <a:xfrm>
            <a:off x="533400" y="2057400"/>
            <a:ext cx="9448800" cy="2751522"/>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US" sz="2400" dirty="0"/>
              <a:t>AR 600-32, para. 3-2a</a:t>
            </a:r>
          </a:p>
          <a:p>
            <a:pPr marL="800100" lvl="1" indent="-342900">
              <a:lnSpc>
                <a:spcPct val="90000"/>
              </a:lnSpc>
              <a:buFont typeface="Arial" panose="020B0604020202020204" pitchFamily="34" charset="0"/>
              <a:buChar char="•"/>
              <a:defRPr/>
            </a:pPr>
            <a:r>
              <a:rPr lang="en-US" sz="2400" dirty="0"/>
              <a:t>Substantiated violations of actions identified in paragraph 3–1b(1) by an Army recruiter or Army trainer providing entry-level </a:t>
            </a:r>
            <a:r>
              <a:rPr lang="en-US" sz="2400" dirty="0">
                <a:solidFill>
                  <a:srgbClr val="FFFF00"/>
                </a:solidFill>
              </a:rPr>
              <a:t>training will require the Soldier to be processed for administrative separation from the Army</a:t>
            </a:r>
            <a:r>
              <a:rPr lang="en-US" sz="2400" dirty="0"/>
              <a:t>, unless the Soldier is otherwise punitively discharged or dismissed from the Army for the violation as part of a court-martial sentence.</a:t>
            </a:r>
          </a:p>
          <a:p>
            <a:pPr marL="342900" indent="-342900">
              <a:lnSpc>
                <a:spcPct val="90000"/>
              </a:lnSpc>
              <a:buFont typeface="Arial" panose="020B0604020202020204" pitchFamily="34" charset="0"/>
              <a:buChar char="•"/>
              <a:defRPr/>
            </a:pPr>
            <a:endParaRPr lang="en-US" sz="2400" dirty="0"/>
          </a:p>
        </p:txBody>
      </p:sp>
      <p:sp>
        <p:nvSpPr>
          <p:cNvPr id="3" name="Rectangle 2">
            <a:extLst>
              <a:ext uri="{FF2B5EF4-FFF2-40B4-BE49-F238E27FC236}">
                <a16:creationId xmlns:a16="http://schemas.microsoft.com/office/drawing/2014/main" id="{A8863196-5D47-C350-489B-221C499B20DF}"/>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3436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additive="base">
                                        <p:cTn id="7"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57400" y="228600"/>
            <a:ext cx="8229600" cy="1676400"/>
          </a:xfrm>
        </p:spPr>
        <p:txBody>
          <a:bodyPr vert="horz" lIns="90488" tIns="44450" rIns="90488" bIns="44450" rtlCol="0" anchor="ctr">
            <a:normAutofit/>
          </a:bodyPr>
          <a:lstStyle/>
          <a:p>
            <a:pPr algn="ctr" eaLnBrk="1" hangingPunct="1"/>
            <a:r>
              <a:rPr lang="en-US" dirty="0"/>
              <a:t>ISSRFRAT Training Objectives</a:t>
            </a:r>
          </a:p>
        </p:txBody>
      </p:sp>
      <p:sp>
        <p:nvSpPr>
          <p:cNvPr id="3075" name="Rectangle 3"/>
          <p:cNvSpPr>
            <a:spLocks noGrp="1" noChangeArrowheads="1"/>
          </p:cNvSpPr>
          <p:nvPr>
            <p:ph idx="1"/>
          </p:nvPr>
        </p:nvSpPr>
        <p:spPr>
          <a:xfrm>
            <a:off x="2074223" y="2209800"/>
            <a:ext cx="7239000" cy="3276600"/>
          </a:xfrm>
        </p:spPr>
        <p:txBody>
          <a:bodyPr vert="horz" lIns="90488" tIns="44450" rIns="90488" bIns="44450" rtlCol="0">
            <a:normAutofit/>
          </a:bodyPr>
          <a:lstStyle/>
          <a:p>
            <a:pPr eaLnBrk="1" hangingPunct="1">
              <a:lnSpc>
                <a:spcPct val="110000"/>
              </a:lnSpc>
            </a:pPr>
            <a:r>
              <a:rPr lang="en-US" dirty="0"/>
              <a:t>References</a:t>
            </a:r>
          </a:p>
          <a:p>
            <a:pPr eaLnBrk="1" hangingPunct="1">
              <a:lnSpc>
                <a:spcPct val="110000"/>
              </a:lnSpc>
            </a:pPr>
            <a:r>
              <a:rPr lang="en-US" dirty="0"/>
              <a:t>Policy and History</a:t>
            </a:r>
          </a:p>
          <a:p>
            <a:pPr eaLnBrk="1" hangingPunct="1">
              <a:lnSpc>
                <a:spcPct val="110000"/>
              </a:lnSpc>
            </a:pPr>
            <a:r>
              <a:rPr lang="en-US" dirty="0"/>
              <a:t>Status Based Rules</a:t>
            </a:r>
          </a:p>
          <a:p>
            <a:pPr eaLnBrk="1" hangingPunct="1">
              <a:lnSpc>
                <a:spcPct val="110000"/>
              </a:lnSpc>
            </a:pPr>
            <a:r>
              <a:rPr lang="en-US" dirty="0"/>
              <a:t>Effects Based Analysis</a:t>
            </a:r>
          </a:p>
          <a:p>
            <a:pPr eaLnBrk="1" hangingPunct="1">
              <a:lnSpc>
                <a:spcPct val="110000"/>
              </a:lnSpc>
            </a:pPr>
            <a:r>
              <a:rPr lang="en-US" dirty="0"/>
              <a:t>Commander’s Response</a:t>
            </a:r>
          </a:p>
          <a:p>
            <a:pPr eaLnBrk="1" hangingPunct="1">
              <a:lnSpc>
                <a:spcPct val="110000"/>
              </a:lnSpc>
            </a:pPr>
            <a:r>
              <a:rPr lang="en-US" dirty="0"/>
              <a:t>Judge Advocate’s Role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152400"/>
            <a:ext cx="9144000" cy="1676400"/>
          </a:xfrm>
        </p:spPr>
        <p:txBody>
          <a:bodyPr>
            <a:normAutofit fontScale="90000"/>
          </a:bodyPr>
          <a:lstStyle/>
          <a:p>
            <a:pPr algn="ctr" eaLnBrk="1" hangingPunct="1"/>
            <a:r>
              <a:rPr lang="en-US" dirty="0"/>
              <a:t>Article 93a: Prohibited activities with military recruit or trainee by person in position of special trust</a:t>
            </a:r>
          </a:p>
        </p:txBody>
      </p:sp>
      <p:sp>
        <p:nvSpPr>
          <p:cNvPr id="261123" name="Rectangle 3"/>
          <p:cNvSpPr>
            <a:spLocks noGrp="1" noChangeArrowheads="1"/>
          </p:cNvSpPr>
          <p:nvPr>
            <p:ph idx="1"/>
          </p:nvPr>
        </p:nvSpPr>
        <p:spPr>
          <a:xfrm>
            <a:off x="1828801" y="2057400"/>
            <a:ext cx="7788275" cy="4953000"/>
          </a:xfrm>
        </p:spPr>
        <p:txBody>
          <a:bodyPr>
            <a:normAutofit/>
          </a:bodyPr>
          <a:lstStyle/>
          <a:p>
            <a:pPr marL="0" indent="0" eaLnBrk="1" hangingPunct="1">
              <a:buNone/>
            </a:pPr>
            <a:endParaRPr lang="en-US" sz="2400" dirty="0"/>
          </a:p>
          <a:p>
            <a:pPr lvl="1" eaLnBrk="1" hangingPunct="1">
              <a:buFontTx/>
              <a:buNone/>
            </a:pPr>
            <a:r>
              <a:rPr lang="en-US" dirty="0"/>
              <a:t>		</a:t>
            </a:r>
          </a:p>
        </p:txBody>
      </p:sp>
      <p:sp>
        <p:nvSpPr>
          <p:cNvPr id="2" name="Rectangle 1"/>
          <p:cNvSpPr/>
          <p:nvPr/>
        </p:nvSpPr>
        <p:spPr>
          <a:xfrm>
            <a:off x="533400" y="2057400"/>
            <a:ext cx="9448800" cy="4425827"/>
          </a:xfrm>
          <a:prstGeom prst="rect">
            <a:avLst/>
          </a:prstGeom>
        </p:spPr>
        <p:txBody>
          <a:bodyPr wrap="square">
            <a:spAutoFit/>
          </a:bodyPr>
          <a:lstStyle/>
          <a:p>
            <a:r>
              <a:rPr lang="en-US" sz="2000" b="1" dirty="0">
                <a:effectLst>
                  <a:outerShdw blurRad="38100" dist="38100" dir="2700000" algn="tl">
                    <a:srgbClr val="000000">
                      <a:alpha val="43137"/>
                    </a:srgbClr>
                  </a:outerShdw>
                </a:effectLst>
              </a:rPr>
              <a:t>Two offenses</a:t>
            </a:r>
          </a:p>
          <a:p>
            <a:pPr marL="914400" lvl="1" indent="-457200">
              <a:buFont typeface="+mj-lt"/>
              <a:buAutoNum type="arabicPeriod"/>
            </a:pPr>
            <a:r>
              <a:rPr lang="en-US" sz="2000" b="1" dirty="0">
                <a:effectLst>
                  <a:outerShdw blurRad="38100" dist="38100" dir="2700000" algn="tl">
                    <a:srgbClr val="000000">
                      <a:alpha val="43137"/>
                    </a:srgbClr>
                  </a:outerShdw>
                </a:effectLst>
              </a:rPr>
              <a:t>Abuse of </a:t>
            </a:r>
            <a:r>
              <a:rPr lang="en-US" sz="2000" b="1" u="sng" dirty="0">
                <a:effectLst>
                  <a:outerShdw blurRad="38100" dist="38100" dir="2700000" algn="tl">
                    <a:srgbClr val="000000">
                      <a:alpha val="43137"/>
                    </a:srgbClr>
                  </a:outerShdw>
                </a:effectLst>
              </a:rPr>
              <a:t>Training Leadership Position </a:t>
            </a:r>
          </a:p>
          <a:p>
            <a:pPr marL="914400" lvl="1" indent="-457200">
              <a:buFont typeface="+mj-lt"/>
              <a:buAutoNum type="arabicPeriod"/>
            </a:pPr>
            <a:r>
              <a:rPr lang="en-US" sz="2000" b="1" dirty="0">
                <a:effectLst>
                  <a:outerShdw blurRad="38100" dist="38100" dir="2700000" algn="tl">
                    <a:srgbClr val="000000">
                      <a:alpha val="43137"/>
                    </a:srgbClr>
                  </a:outerShdw>
                </a:effectLst>
              </a:rPr>
              <a:t>Abuse of Position as </a:t>
            </a:r>
            <a:r>
              <a:rPr lang="en-US" sz="2000" b="1" u="sng" dirty="0">
                <a:effectLst>
                  <a:outerShdw blurRad="38100" dist="38100" dir="2700000" algn="tl">
                    <a:srgbClr val="000000">
                      <a:alpha val="43137"/>
                    </a:srgbClr>
                  </a:outerShdw>
                </a:effectLst>
              </a:rPr>
              <a:t>Military Recruiter</a:t>
            </a:r>
          </a:p>
          <a:p>
            <a:pPr marL="914400" lvl="1" indent="-457200">
              <a:buFont typeface="+mj-lt"/>
              <a:buAutoNum type="arabicPeriod"/>
            </a:pPr>
            <a:endParaRPr lang="en-US" sz="2000" b="1" dirty="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Victim: “specially protected junior member of the armed forces”</a:t>
            </a:r>
          </a:p>
          <a:p>
            <a:pPr lvl="1"/>
            <a:r>
              <a:rPr lang="en-US" sz="2000" b="1" dirty="0">
                <a:effectLst>
                  <a:outerShdw blurRad="38100" dist="38100" dir="2700000" algn="tl">
                    <a:srgbClr val="000000">
                      <a:alpha val="43137"/>
                    </a:srgbClr>
                  </a:outerShdw>
                </a:effectLst>
              </a:rPr>
              <a:t>Awaiting basic training, cadet, OCS student, etc.</a:t>
            </a:r>
          </a:p>
          <a:p>
            <a:pPr lvl="1"/>
            <a:r>
              <a:rPr lang="en-US" sz="2000" b="1" dirty="0">
                <a:effectLst>
                  <a:outerShdw blurRad="38100" dist="38100" dir="2700000" algn="tl">
                    <a:srgbClr val="000000">
                      <a:alpha val="43137"/>
                    </a:srgbClr>
                  </a:outerShdw>
                </a:effectLst>
              </a:rPr>
              <a:t>AND any other program identified by Secretary as for “initial career qualification”</a:t>
            </a:r>
          </a:p>
          <a:p>
            <a:pPr lvl="1"/>
            <a:endParaRPr lang="en-US" sz="2000" b="1" dirty="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Crime: “prohibited sexual activity” = sexual act or sexual contact or any attempt or solicitation. (AR 27-10, para. 29-2)</a:t>
            </a:r>
          </a:p>
          <a:p>
            <a:endParaRPr lang="en-US" sz="2000" b="1" dirty="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Consent not a defense</a:t>
            </a:r>
          </a:p>
          <a:p>
            <a:pPr marL="342900" indent="-342900">
              <a:lnSpc>
                <a:spcPct val="90000"/>
              </a:lnSpc>
              <a:buFont typeface="Arial" panose="020B0604020202020204" pitchFamily="34" charset="0"/>
              <a:buChar char="•"/>
              <a:defRPr/>
            </a:pPr>
            <a:endParaRPr lang="en-US" sz="2400" dirty="0"/>
          </a:p>
        </p:txBody>
      </p:sp>
      <p:sp>
        <p:nvSpPr>
          <p:cNvPr id="3" name="Rectangle 2">
            <a:extLst>
              <a:ext uri="{FF2B5EF4-FFF2-40B4-BE49-F238E27FC236}">
                <a16:creationId xmlns:a16="http://schemas.microsoft.com/office/drawing/2014/main" id="{52CA2F45-FB48-7AD0-0E1C-98041B9912A9}"/>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32474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additive="base">
                                        <p:cTn id="7"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3886200" y="381000"/>
            <a:ext cx="4343400" cy="1143000"/>
          </a:xfrm>
        </p:spPr>
        <p:txBody>
          <a:bodyPr vert="horz" lIns="90488" tIns="44450" rIns="90488" bIns="44450" rtlCol="0" anchor="ctr">
            <a:normAutofit/>
          </a:bodyPr>
          <a:lstStyle/>
          <a:p>
            <a:pPr>
              <a:defRPr/>
            </a:pPr>
            <a:r>
              <a:rPr lang="en-US" sz="4800" b="1" dirty="0">
                <a:solidFill>
                  <a:srgbClr val="FF0000"/>
                </a:solidFill>
                <a:effectLst>
                  <a:outerShdw blurRad="38100" dist="38100" dir="2700000" algn="tl">
                    <a:srgbClr val="000000"/>
                  </a:outerShdw>
                </a:effectLst>
              </a:rPr>
              <a:t>Part II</a:t>
            </a:r>
            <a:endParaRPr lang="en-US" sz="4800" b="1" dirty="0">
              <a:solidFill>
                <a:srgbClr val="FF0000"/>
              </a:solidFill>
            </a:endParaRPr>
          </a:p>
        </p:txBody>
      </p:sp>
      <p:sp>
        <p:nvSpPr>
          <p:cNvPr id="437251" name="Rectangle 3"/>
          <p:cNvSpPr>
            <a:spLocks noGrp="1" noChangeArrowheads="1"/>
          </p:cNvSpPr>
          <p:nvPr>
            <p:ph idx="1"/>
          </p:nvPr>
        </p:nvSpPr>
        <p:spPr>
          <a:xfrm>
            <a:off x="3352800" y="1600200"/>
            <a:ext cx="5410200" cy="4038600"/>
          </a:xfrm>
        </p:spPr>
        <p:txBody>
          <a:bodyPr vert="horz" lIns="90488" tIns="44450" rIns="90488" bIns="44450" rtlCol="0">
            <a:normAutofit/>
          </a:bodyPr>
          <a:lstStyle/>
          <a:p>
            <a:pPr algn="ctr" eaLnBrk="1" hangingPunct="1">
              <a:buFontTx/>
              <a:buNone/>
            </a:pPr>
            <a:r>
              <a:rPr lang="en-US" altLang="en-US" sz="8000"/>
              <a:t>EFFECTS</a:t>
            </a:r>
          </a:p>
          <a:p>
            <a:pPr algn="ctr" eaLnBrk="1" hangingPunct="1">
              <a:buFontTx/>
              <a:buNone/>
            </a:pPr>
            <a:r>
              <a:rPr lang="en-US" altLang="en-US" sz="8000"/>
              <a:t>BASED</a:t>
            </a:r>
          </a:p>
          <a:p>
            <a:pPr algn="ctr" eaLnBrk="1" hangingPunct="1">
              <a:buFontTx/>
              <a:buNone/>
            </a:pPr>
            <a:r>
              <a:rPr lang="en-US" altLang="en-US" sz="8000"/>
              <a:t>RULES</a:t>
            </a:r>
            <a:endParaRPr lang="en-US" altLang="en-US" sz="8000" b="1" i="1"/>
          </a:p>
        </p:txBody>
      </p:sp>
      <p:pic>
        <p:nvPicPr>
          <p:cNvPr id="4" name="Picture 3" descr="perception_eq_reality2.jpg"/>
          <p:cNvPicPr>
            <a:picLocks noChangeAspect="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2590800" y="1447800"/>
            <a:ext cx="72390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F37102-7E5F-F604-C5E9-71E7C20B40E2}"/>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1911373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 calcmode="lin" valueType="num">
                                      <p:cBhvr additive="base">
                                        <p:cTn id="7" dur="500" fill="hold"/>
                                        <p:tgtEl>
                                          <p:spTgt spid="437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72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37251">
                                            <p:txEl>
                                              <p:pRg st="1" end="1"/>
                                            </p:txEl>
                                          </p:spTgt>
                                        </p:tgtEl>
                                        <p:attrNameLst>
                                          <p:attrName>style.visibility</p:attrName>
                                        </p:attrNameLst>
                                      </p:cBhvr>
                                      <p:to>
                                        <p:strVal val="visible"/>
                                      </p:to>
                                    </p:set>
                                    <p:anim calcmode="lin" valueType="num">
                                      <p:cBhvr additive="base">
                                        <p:cTn id="11" dur="500" fill="hold"/>
                                        <p:tgtEl>
                                          <p:spTgt spid="4372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372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37251">
                                            <p:txEl>
                                              <p:pRg st="2" end="2"/>
                                            </p:txEl>
                                          </p:spTgt>
                                        </p:tgtEl>
                                        <p:attrNameLst>
                                          <p:attrName>style.visibility</p:attrName>
                                        </p:attrNameLst>
                                      </p:cBhvr>
                                      <p:to>
                                        <p:strVal val="visible"/>
                                      </p:to>
                                    </p:set>
                                    <p:anim calcmode="lin" valueType="num">
                                      <p:cBhvr additive="base">
                                        <p:cTn id="15" dur="500" fill="hold"/>
                                        <p:tgtEl>
                                          <p:spTgt spid="4372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7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381000"/>
            <a:ext cx="8305800" cy="1371600"/>
          </a:xfrm>
        </p:spPr>
        <p:txBody>
          <a:bodyPr>
            <a:normAutofit fontScale="90000"/>
          </a:bodyPr>
          <a:lstStyle/>
          <a:p>
            <a:pPr eaLnBrk="1" hangingPunct="1"/>
            <a:r>
              <a:rPr lang="en-US" b="1"/>
              <a:t> </a:t>
            </a:r>
            <a:r>
              <a:rPr lang="en-US"/>
              <a:t>5 Adverse Effects</a:t>
            </a:r>
            <a:br>
              <a:rPr lang="en-US"/>
            </a:br>
            <a:r>
              <a:rPr lang="en-US" sz="3600"/>
              <a:t>(Relationships among different ranks)</a:t>
            </a:r>
            <a:endParaRPr lang="en-US"/>
          </a:p>
        </p:txBody>
      </p:sp>
      <p:sp>
        <p:nvSpPr>
          <p:cNvPr id="204803" name="Rectangle 3"/>
          <p:cNvSpPr>
            <a:spLocks noGrp="1" noChangeArrowheads="1"/>
          </p:cNvSpPr>
          <p:nvPr>
            <p:ph idx="1"/>
          </p:nvPr>
        </p:nvSpPr>
        <p:spPr>
          <a:xfrm>
            <a:off x="1981200" y="1981200"/>
            <a:ext cx="8534400" cy="4419600"/>
          </a:xfrm>
        </p:spPr>
        <p:txBody>
          <a:bodyPr/>
          <a:lstStyle/>
          <a:p>
            <a:pPr eaLnBrk="1" hangingPunct="1">
              <a:lnSpc>
                <a:spcPct val="145000"/>
              </a:lnSpc>
            </a:pPr>
            <a:r>
              <a:rPr lang="en-US" sz="2000" b="1" dirty="0"/>
              <a:t>Compromise, or </a:t>
            </a:r>
            <a:r>
              <a:rPr lang="en-US" sz="2000" b="1" i="1" dirty="0"/>
              <a:t>appear</a:t>
            </a:r>
            <a:r>
              <a:rPr lang="en-US" sz="2000" b="1" dirty="0"/>
              <a:t> to compromise the integrity of authority</a:t>
            </a:r>
          </a:p>
          <a:p>
            <a:pPr eaLnBrk="1" hangingPunct="1">
              <a:lnSpc>
                <a:spcPct val="145000"/>
              </a:lnSpc>
            </a:pPr>
            <a:r>
              <a:rPr lang="en-US" sz="2000" b="1" dirty="0"/>
              <a:t>Cause actual/</a:t>
            </a:r>
            <a:r>
              <a:rPr lang="en-US" sz="2000" b="1" i="1" dirty="0"/>
              <a:t>perceived </a:t>
            </a:r>
            <a:r>
              <a:rPr lang="en-US" sz="2000" b="1" dirty="0"/>
              <a:t>partiality or unfairness</a:t>
            </a:r>
          </a:p>
          <a:p>
            <a:pPr eaLnBrk="1" hangingPunct="1">
              <a:lnSpc>
                <a:spcPct val="145000"/>
              </a:lnSpc>
            </a:pPr>
            <a:r>
              <a:rPr lang="en-US" sz="2000" b="1" dirty="0"/>
              <a:t>Involve/</a:t>
            </a:r>
            <a:r>
              <a:rPr lang="en-US" sz="2000" b="1" i="1" dirty="0"/>
              <a:t>appear </a:t>
            </a:r>
            <a:r>
              <a:rPr lang="en-US" sz="2000" b="1" dirty="0"/>
              <a:t>to involve improper use of rank</a:t>
            </a:r>
          </a:p>
          <a:p>
            <a:pPr eaLnBrk="1" hangingPunct="1">
              <a:lnSpc>
                <a:spcPct val="145000"/>
              </a:lnSpc>
            </a:pPr>
            <a:r>
              <a:rPr lang="en-US" sz="2000" b="1" dirty="0"/>
              <a:t>Are, or </a:t>
            </a:r>
            <a:r>
              <a:rPr lang="en-US" sz="2000" b="1" i="1" dirty="0"/>
              <a:t>perceived</a:t>
            </a:r>
            <a:r>
              <a:rPr lang="en-US" sz="2000" b="1" dirty="0"/>
              <a:t> to be, exploitative or coercive</a:t>
            </a:r>
          </a:p>
          <a:p>
            <a:pPr eaLnBrk="1" hangingPunct="1">
              <a:lnSpc>
                <a:spcPct val="145000"/>
              </a:lnSpc>
            </a:pPr>
            <a:r>
              <a:rPr lang="en-US" sz="2000" b="1" dirty="0"/>
              <a:t>Cause actual/</a:t>
            </a:r>
            <a:r>
              <a:rPr lang="en-US" sz="2000" b="1" i="1" dirty="0"/>
              <a:t>predictable </a:t>
            </a:r>
            <a:r>
              <a:rPr lang="en-US" sz="2000" b="1" dirty="0"/>
              <a:t>adverse impact on discipline, authority morale, or mission accomplishment</a:t>
            </a:r>
          </a:p>
        </p:txBody>
      </p:sp>
      <p:sp>
        <p:nvSpPr>
          <p:cNvPr id="19460" name="Text Box 4"/>
          <p:cNvSpPr txBox="1">
            <a:spLocks noChangeArrowheads="1"/>
          </p:cNvSpPr>
          <p:nvPr/>
        </p:nvSpPr>
        <p:spPr bwMode="auto">
          <a:xfrm>
            <a:off x="9753600" y="5943600"/>
            <a:ext cx="609600" cy="457200"/>
          </a:xfrm>
          <a:prstGeom prst="rect">
            <a:avLst/>
          </a:prstGeom>
          <a:noFill/>
          <a:ln w="12700">
            <a:noFill/>
            <a:miter lim="800000"/>
            <a:headEnd/>
            <a:tailEnd/>
          </a:ln>
        </p:spPr>
        <p:txBody>
          <a:bodyPr>
            <a:spAutoFit/>
          </a:bodyPr>
          <a:lstStyle/>
          <a:p>
            <a:pPr eaLnBrk="0" hangingPunct="0">
              <a:spcBef>
                <a:spcPct val="50000"/>
              </a:spcBef>
            </a:pPr>
            <a:r>
              <a:rPr lang="en-US" sz="2400" b="1">
                <a:latin typeface="Times New Roman" charset="0"/>
              </a:rPr>
              <a:t> </a:t>
            </a:r>
            <a:endParaRPr lang="en-US" sz="2400" b="1" i="1">
              <a:latin typeface="Times New Roman" charset="0"/>
            </a:endParaRPr>
          </a:p>
        </p:txBody>
      </p:sp>
      <p:sp>
        <p:nvSpPr>
          <p:cNvPr id="2" name="Rectangle 1">
            <a:extLst>
              <a:ext uri="{FF2B5EF4-FFF2-40B4-BE49-F238E27FC236}">
                <a16:creationId xmlns:a16="http://schemas.microsoft.com/office/drawing/2014/main" id="{1C33914D-244D-023C-D46D-B3059A78784A}"/>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additive="base">
                                        <p:cTn id="7" dur="5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03">
                                            <p:txEl>
                                              <p:pRg st="1" end="1"/>
                                            </p:txEl>
                                          </p:spTgt>
                                        </p:tgtEl>
                                        <p:attrNameLst>
                                          <p:attrName>style.visibility</p:attrName>
                                        </p:attrNameLst>
                                      </p:cBhvr>
                                      <p:to>
                                        <p:strVal val="visible"/>
                                      </p:to>
                                    </p:set>
                                    <p:anim calcmode="lin" valueType="num">
                                      <p:cBhvr additive="base">
                                        <p:cTn id="13"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03">
                                            <p:txEl>
                                              <p:pRg st="2" end="2"/>
                                            </p:txEl>
                                          </p:spTgt>
                                        </p:tgtEl>
                                        <p:attrNameLst>
                                          <p:attrName>style.visibility</p:attrName>
                                        </p:attrNameLst>
                                      </p:cBhvr>
                                      <p:to>
                                        <p:strVal val="visible"/>
                                      </p:to>
                                    </p:set>
                                    <p:anim calcmode="lin" valueType="num">
                                      <p:cBhvr additive="base">
                                        <p:cTn id="19" dur="5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03">
                                            <p:txEl>
                                              <p:pRg st="3" end="3"/>
                                            </p:txEl>
                                          </p:spTgt>
                                        </p:tgtEl>
                                        <p:attrNameLst>
                                          <p:attrName>style.visibility</p:attrName>
                                        </p:attrNameLst>
                                      </p:cBhvr>
                                      <p:to>
                                        <p:strVal val="visible"/>
                                      </p:to>
                                    </p:set>
                                    <p:anim calcmode="lin" valueType="num">
                                      <p:cBhvr additive="base">
                                        <p:cTn id="25" dur="5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03">
                                            <p:txEl>
                                              <p:pRg st="4" end="4"/>
                                            </p:txEl>
                                          </p:spTgt>
                                        </p:tgtEl>
                                        <p:attrNameLst>
                                          <p:attrName>style.visibility</p:attrName>
                                        </p:attrNameLst>
                                      </p:cBhvr>
                                      <p:to>
                                        <p:strVal val="visible"/>
                                      </p:to>
                                    </p:set>
                                    <p:anim calcmode="lin" valueType="num">
                                      <p:cBhvr additive="base">
                                        <p:cTn id="31" dur="5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152400"/>
            <a:ext cx="9144000" cy="1676400"/>
          </a:xfrm>
        </p:spPr>
        <p:txBody>
          <a:bodyPr/>
          <a:lstStyle/>
          <a:p>
            <a:pPr eaLnBrk="1" hangingPunct="1"/>
            <a:r>
              <a:rPr lang="en-US"/>
              <a:t>Rules Caveat</a:t>
            </a:r>
          </a:p>
        </p:txBody>
      </p:sp>
      <p:sp>
        <p:nvSpPr>
          <p:cNvPr id="21507" name="Rectangle 3"/>
          <p:cNvSpPr>
            <a:spLocks noGrp="1" noChangeArrowheads="1"/>
          </p:cNvSpPr>
          <p:nvPr>
            <p:ph idx="1"/>
          </p:nvPr>
        </p:nvSpPr>
        <p:spPr>
          <a:xfrm>
            <a:off x="2020784" y="2209800"/>
            <a:ext cx="8610600" cy="3810000"/>
          </a:xfrm>
        </p:spPr>
        <p:txBody>
          <a:bodyPr/>
          <a:lstStyle/>
          <a:p>
            <a:pPr eaLnBrk="1" hangingPunct="1">
              <a:buFontTx/>
              <a:buNone/>
            </a:pPr>
            <a:r>
              <a:rPr lang="en-US" dirty="0"/>
              <a:t>	Policy prohibitions are </a:t>
            </a:r>
            <a:r>
              <a:rPr lang="en-US" u="sng" dirty="0"/>
              <a:t>not</a:t>
            </a:r>
            <a:r>
              <a:rPr lang="en-US" dirty="0"/>
              <a:t> intended to preclude normal team-building associations, such as:</a:t>
            </a:r>
          </a:p>
          <a:p>
            <a:pPr lvl="4" eaLnBrk="1" hangingPunct="1">
              <a:buFontTx/>
              <a:buChar char="•"/>
            </a:pPr>
            <a:r>
              <a:rPr lang="en-US" sz="2400" dirty="0"/>
              <a:t>Community organizations</a:t>
            </a:r>
          </a:p>
          <a:p>
            <a:pPr lvl="4" eaLnBrk="1" hangingPunct="1">
              <a:buFontTx/>
              <a:buChar char="•"/>
            </a:pPr>
            <a:r>
              <a:rPr lang="en-US" sz="2400" dirty="0"/>
              <a:t>Religious activities</a:t>
            </a:r>
          </a:p>
          <a:p>
            <a:pPr lvl="4" eaLnBrk="1" hangingPunct="1">
              <a:buFontTx/>
              <a:buChar char="•"/>
            </a:pPr>
            <a:r>
              <a:rPr lang="en-US" sz="2400" dirty="0"/>
              <a:t>Unit social functions</a:t>
            </a:r>
          </a:p>
          <a:p>
            <a:pPr lvl="4" eaLnBrk="1" hangingPunct="1">
              <a:buFontTx/>
              <a:buChar char="•"/>
            </a:pPr>
            <a:r>
              <a:rPr lang="en-US" sz="2400" dirty="0"/>
              <a:t>Athletic teams</a:t>
            </a:r>
          </a:p>
          <a:p>
            <a:pPr lvl="4" eaLnBrk="1" hangingPunct="1">
              <a:buFontTx/>
              <a:buChar char="•"/>
            </a:pPr>
            <a:r>
              <a:rPr lang="en-US" sz="2400" dirty="0"/>
              <a:t>Family gatherings</a:t>
            </a:r>
          </a:p>
        </p:txBody>
      </p:sp>
      <p:sp>
        <p:nvSpPr>
          <p:cNvPr id="3" name="Rectangle 2">
            <a:extLst>
              <a:ext uri="{FF2B5EF4-FFF2-40B4-BE49-F238E27FC236}">
                <a16:creationId xmlns:a16="http://schemas.microsoft.com/office/drawing/2014/main" id="{0CC9CCFB-B6AA-36E8-C312-94DED5639277}"/>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2705100" y="228600"/>
            <a:ext cx="6934200" cy="1676400"/>
          </a:xfrm>
        </p:spPr>
        <p:txBody>
          <a:bodyPr>
            <a:normAutofit/>
          </a:bodyPr>
          <a:lstStyle/>
          <a:p>
            <a:pPr eaLnBrk="1" hangingPunct="1">
              <a:defRPr/>
            </a:pPr>
            <a:r>
              <a:rPr lang="en-US" b="1" dirty="0">
                <a:effectLst>
                  <a:outerShdw blurRad="38100" dist="38100" dir="2700000" algn="tl">
                    <a:srgbClr val="1F497D"/>
                  </a:outerShdw>
                </a:effectLst>
              </a:rPr>
              <a:t>PART III</a:t>
            </a:r>
            <a:br>
              <a:rPr lang="en-US" b="1" dirty="0">
                <a:effectLst>
                  <a:outerShdw blurRad="38100" dist="38100" dir="2700000" algn="tl">
                    <a:srgbClr val="1F497D"/>
                  </a:outerShdw>
                </a:effectLst>
              </a:rPr>
            </a:br>
            <a:r>
              <a:rPr lang="en-US" b="1" dirty="0">
                <a:effectLst>
                  <a:outerShdw blurRad="38100" dist="38100" dir="2700000" algn="tl">
                    <a:srgbClr val="1F497D"/>
                  </a:outerShdw>
                </a:effectLst>
              </a:rPr>
              <a:t>Commander’</a:t>
            </a:r>
            <a:r>
              <a:rPr lang="en-US" altLang="ja-JP" b="1" dirty="0">
                <a:effectLst>
                  <a:outerShdw blurRad="38100" dist="38100" dir="2700000" algn="tl">
                    <a:srgbClr val="1F497D"/>
                  </a:outerShdw>
                </a:effectLst>
              </a:rPr>
              <a:t>s  Response</a:t>
            </a:r>
            <a:endParaRPr lang="en-US" b="1" dirty="0"/>
          </a:p>
        </p:txBody>
      </p:sp>
      <p:sp>
        <p:nvSpPr>
          <p:cNvPr id="442371" name="Rectangle 3"/>
          <p:cNvSpPr>
            <a:spLocks noGrp="1" noChangeArrowheads="1"/>
          </p:cNvSpPr>
          <p:nvPr>
            <p:ph idx="1"/>
          </p:nvPr>
        </p:nvSpPr>
        <p:spPr>
          <a:xfrm>
            <a:off x="2133600" y="1905000"/>
            <a:ext cx="8077200" cy="3810000"/>
          </a:xfrm>
        </p:spPr>
        <p:txBody>
          <a:bodyPr/>
          <a:lstStyle/>
          <a:p>
            <a:pPr eaLnBrk="1" hangingPunct="1">
              <a:lnSpc>
                <a:spcPct val="90000"/>
              </a:lnSpc>
            </a:pPr>
            <a:r>
              <a:rPr lang="en-US" altLang="en-US" sz="3300" dirty="0"/>
              <a:t>Wide Range of Responses</a:t>
            </a:r>
          </a:p>
          <a:p>
            <a:pPr lvl="1" eaLnBrk="1" hangingPunct="1">
              <a:lnSpc>
                <a:spcPct val="90000"/>
              </a:lnSpc>
            </a:pPr>
            <a:r>
              <a:rPr lang="en-US" altLang="en-US" sz="3000" i="1" dirty="0"/>
              <a:t>Counseling/training</a:t>
            </a:r>
          </a:p>
          <a:p>
            <a:pPr lvl="1" eaLnBrk="1" hangingPunct="1">
              <a:lnSpc>
                <a:spcPct val="90000"/>
              </a:lnSpc>
            </a:pPr>
            <a:r>
              <a:rPr lang="en-US" altLang="en-US" sz="3000" i="1" dirty="0"/>
              <a:t>administrative</a:t>
            </a:r>
          </a:p>
          <a:p>
            <a:pPr lvl="1" eaLnBrk="1" hangingPunct="1">
              <a:lnSpc>
                <a:spcPct val="90000"/>
              </a:lnSpc>
            </a:pPr>
            <a:r>
              <a:rPr lang="en-US" altLang="en-US" sz="3000" i="1" dirty="0"/>
              <a:t>non-judicial punishment</a:t>
            </a:r>
          </a:p>
          <a:p>
            <a:pPr lvl="1" eaLnBrk="1" hangingPunct="1">
              <a:lnSpc>
                <a:spcPct val="90000"/>
              </a:lnSpc>
            </a:pPr>
            <a:r>
              <a:rPr lang="en-US" altLang="en-US" sz="3000" i="1" dirty="0"/>
              <a:t>court-martial</a:t>
            </a:r>
            <a:endParaRPr lang="en-US" altLang="en-US" sz="3000" dirty="0"/>
          </a:p>
          <a:p>
            <a:pPr eaLnBrk="1" hangingPunct="1">
              <a:lnSpc>
                <a:spcPct val="90000"/>
              </a:lnSpc>
            </a:pPr>
            <a:r>
              <a:rPr lang="en-US" altLang="en-US" sz="3300" dirty="0"/>
              <a:t>Goal is to use level that is</a:t>
            </a:r>
            <a:r>
              <a:rPr lang="ja-JP" altLang="en-US" sz="3300" dirty="0"/>
              <a:t>“</a:t>
            </a:r>
            <a:r>
              <a:rPr lang="en-US" altLang="ja-JP" sz="3300" dirty="0"/>
              <a:t>warranted, appropriate, and fair</a:t>
            </a:r>
            <a:r>
              <a:rPr lang="ja-JP" altLang="en-US" sz="3300" dirty="0"/>
              <a:t>”</a:t>
            </a:r>
            <a:endParaRPr lang="en-US" altLang="en-US" sz="3000" dirty="0"/>
          </a:p>
        </p:txBody>
      </p:sp>
      <p:sp>
        <p:nvSpPr>
          <p:cNvPr id="48132" name="Text Box 4"/>
          <p:cNvSpPr txBox="1">
            <a:spLocks noChangeArrowheads="1"/>
          </p:cNvSpPr>
          <p:nvPr/>
        </p:nvSpPr>
        <p:spPr bwMode="auto">
          <a:xfrm>
            <a:off x="9753600" y="5943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r>
              <a:rPr lang="en-US" altLang="en-US" sz="2400">
                <a:latin typeface="Times New Roman" panose="02020603050405020304" pitchFamily="18" charset="0"/>
              </a:rPr>
              <a:t> </a:t>
            </a:r>
          </a:p>
        </p:txBody>
      </p:sp>
      <p:sp>
        <p:nvSpPr>
          <p:cNvPr id="2" name="Rectangle 1">
            <a:extLst>
              <a:ext uri="{FF2B5EF4-FFF2-40B4-BE49-F238E27FC236}">
                <a16:creationId xmlns:a16="http://schemas.microsoft.com/office/drawing/2014/main" id="{25ACEFF7-417B-C1DE-E460-180850A464FB}"/>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3197987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 calcmode="lin" valueType="num">
                                      <p:cBhvr additive="base">
                                        <p:cTn id="7" dur="500" fill="hold"/>
                                        <p:tgtEl>
                                          <p:spTgt spid="442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23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42371">
                                            <p:txEl>
                                              <p:pRg st="1" end="1"/>
                                            </p:txEl>
                                          </p:spTgt>
                                        </p:tgtEl>
                                        <p:attrNameLst>
                                          <p:attrName>style.visibility</p:attrName>
                                        </p:attrNameLst>
                                      </p:cBhvr>
                                      <p:to>
                                        <p:strVal val="visible"/>
                                      </p:to>
                                    </p:set>
                                    <p:anim calcmode="lin" valueType="num">
                                      <p:cBhvr additive="base">
                                        <p:cTn id="11" dur="500" fill="hold"/>
                                        <p:tgtEl>
                                          <p:spTgt spid="4423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23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42371">
                                            <p:txEl>
                                              <p:pRg st="2" end="2"/>
                                            </p:txEl>
                                          </p:spTgt>
                                        </p:tgtEl>
                                        <p:attrNameLst>
                                          <p:attrName>style.visibility</p:attrName>
                                        </p:attrNameLst>
                                      </p:cBhvr>
                                      <p:to>
                                        <p:strVal val="visible"/>
                                      </p:to>
                                    </p:set>
                                    <p:anim calcmode="lin" valueType="num">
                                      <p:cBhvr additive="base">
                                        <p:cTn id="15" dur="500" fill="hold"/>
                                        <p:tgtEl>
                                          <p:spTgt spid="4423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23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442371">
                                            <p:txEl>
                                              <p:pRg st="3" end="3"/>
                                            </p:txEl>
                                          </p:spTgt>
                                        </p:tgtEl>
                                        <p:attrNameLst>
                                          <p:attrName>style.visibility</p:attrName>
                                        </p:attrNameLst>
                                      </p:cBhvr>
                                      <p:to>
                                        <p:strVal val="visible"/>
                                      </p:to>
                                    </p:set>
                                    <p:anim calcmode="lin" valueType="num">
                                      <p:cBhvr additive="base">
                                        <p:cTn id="19" dur="500" fill="hold"/>
                                        <p:tgtEl>
                                          <p:spTgt spid="4423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237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442371">
                                            <p:txEl>
                                              <p:pRg st="4" end="4"/>
                                            </p:txEl>
                                          </p:spTgt>
                                        </p:tgtEl>
                                        <p:attrNameLst>
                                          <p:attrName>style.visibility</p:attrName>
                                        </p:attrNameLst>
                                      </p:cBhvr>
                                      <p:to>
                                        <p:strVal val="visible"/>
                                      </p:to>
                                    </p:set>
                                    <p:anim calcmode="lin" valueType="num">
                                      <p:cBhvr additive="base">
                                        <p:cTn id="23" dur="500" fill="hold"/>
                                        <p:tgtEl>
                                          <p:spTgt spid="44237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2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442371">
                                            <p:txEl>
                                              <p:pRg st="5" end="5"/>
                                            </p:txEl>
                                          </p:spTgt>
                                        </p:tgtEl>
                                        <p:attrNameLst>
                                          <p:attrName>style.visibility</p:attrName>
                                        </p:attrNameLst>
                                      </p:cBhvr>
                                      <p:to>
                                        <p:strVal val="visible"/>
                                      </p:to>
                                    </p:set>
                                    <p:anim calcmode="lin" valueType="num">
                                      <p:cBhvr additive="base">
                                        <p:cTn id="29" dur="500" fill="hold"/>
                                        <p:tgtEl>
                                          <p:spTgt spid="44237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423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0" y="228600"/>
            <a:ext cx="9144000" cy="1295400"/>
          </a:xfrm>
        </p:spPr>
        <p:txBody>
          <a:bodyPr/>
          <a:lstStyle/>
          <a:p>
            <a:pPr eaLnBrk="1" hangingPunct="1"/>
            <a:r>
              <a:rPr lang="en-US"/>
              <a:t>Commanders Should</a:t>
            </a:r>
            <a:r>
              <a:rPr lang="en-US" b="1"/>
              <a:t>:</a:t>
            </a:r>
          </a:p>
        </p:txBody>
      </p:sp>
      <p:sp>
        <p:nvSpPr>
          <p:cNvPr id="209923" name="Rectangle 3"/>
          <p:cNvSpPr>
            <a:spLocks noGrp="1" noChangeArrowheads="1"/>
          </p:cNvSpPr>
          <p:nvPr>
            <p:ph idx="1"/>
          </p:nvPr>
        </p:nvSpPr>
        <p:spPr>
          <a:xfrm>
            <a:off x="1981200" y="2133600"/>
            <a:ext cx="8077200" cy="3962400"/>
          </a:xfrm>
        </p:spPr>
        <p:txBody>
          <a:bodyPr>
            <a:normAutofit fontScale="92500" lnSpcReduction="20000"/>
          </a:bodyPr>
          <a:lstStyle/>
          <a:p>
            <a:pPr eaLnBrk="1" hangingPunct="1"/>
            <a:r>
              <a:rPr lang="en-US" sz="2400" dirty="0"/>
              <a:t>Consult with legal advisor</a:t>
            </a:r>
          </a:p>
          <a:p>
            <a:pPr eaLnBrk="1" hangingPunct="1">
              <a:lnSpc>
                <a:spcPct val="110000"/>
              </a:lnSpc>
            </a:pPr>
            <a:r>
              <a:rPr lang="en-US" sz="2400" dirty="0"/>
              <a:t>Use common sense</a:t>
            </a:r>
          </a:p>
          <a:p>
            <a:pPr eaLnBrk="1" hangingPunct="1">
              <a:lnSpc>
                <a:spcPct val="110000"/>
              </a:lnSpc>
            </a:pPr>
            <a:r>
              <a:rPr lang="en-US" sz="2400" dirty="0"/>
              <a:t>Focus on parties’ positions</a:t>
            </a:r>
          </a:p>
          <a:p>
            <a:pPr lvl="1" eaLnBrk="1" hangingPunct="1">
              <a:lnSpc>
                <a:spcPct val="110000"/>
              </a:lnSpc>
              <a:buFontTx/>
              <a:buNone/>
            </a:pPr>
            <a:r>
              <a:rPr lang="en-US" sz="1800" dirty="0"/>
              <a:t>	</a:t>
            </a:r>
          </a:p>
          <a:p>
            <a:pPr lvl="1" eaLnBrk="1" hangingPunct="1">
              <a:lnSpc>
                <a:spcPct val="110000"/>
              </a:lnSpc>
              <a:buFontTx/>
              <a:buNone/>
            </a:pPr>
            <a:r>
              <a:rPr lang="en-US" dirty="0"/>
              <a:t>	Is there direct command or supervisory authority?</a:t>
            </a:r>
          </a:p>
          <a:p>
            <a:pPr lvl="1" eaLnBrk="1" hangingPunct="1">
              <a:lnSpc>
                <a:spcPct val="110000"/>
              </a:lnSpc>
              <a:buFontTx/>
              <a:buNone/>
            </a:pPr>
            <a:r>
              <a:rPr lang="en-US" dirty="0"/>
              <a:t>	</a:t>
            </a:r>
          </a:p>
          <a:p>
            <a:pPr lvl="1" eaLnBrk="1" hangingPunct="1">
              <a:lnSpc>
                <a:spcPct val="110000"/>
              </a:lnSpc>
              <a:buFontTx/>
              <a:buNone/>
            </a:pPr>
            <a:r>
              <a:rPr lang="en-US" dirty="0"/>
              <a:t>	Can one party influence personnel/disciplinary actions of the other?</a:t>
            </a:r>
          </a:p>
          <a:p>
            <a:pPr lvl="1" eaLnBrk="1" hangingPunct="1">
              <a:lnSpc>
                <a:spcPct val="110000"/>
              </a:lnSpc>
              <a:spcBef>
                <a:spcPct val="0"/>
              </a:spcBef>
              <a:buFontTx/>
              <a:buNone/>
            </a:pPr>
            <a:r>
              <a:rPr lang="en-US" dirty="0"/>
              <a:t> </a:t>
            </a:r>
          </a:p>
          <a:p>
            <a:pPr>
              <a:spcAft>
                <a:spcPts val="0"/>
              </a:spcAft>
              <a:defRPr/>
            </a:pPr>
            <a:r>
              <a:rPr lang="en-US" altLang="en-US" sz="2400" b="1" dirty="0">
                <a:effectLst>
                  <a:outerShdw blurRad="38100" dist="38100" dir="2700000" algn="tl">
                    <a:srgbClr val="000000">
                      <a:alpha val="43137"/>
                    </a:srgbClr>
                  </a:outerShdw>
                </a:effectLst>
              </a:rPr>
              <a:t>“Leaders are responsible for setting the right command climate and providing guidelines for outside the classroom mentoring and team-building activities.”</a:t>
            </a:r>
          </a:p>
        </p:txBody>
      </p:sp>
      <p:sp>
        <p:nvSpPr>
          <p:cNvPr id="22532" name="Text Box 4"/>
          <p:cNvSpPr txBox="1">
            <a:spLocks noChangeArrowheads="1"/>
          </p:cNvSpPr>
          <p:nvPr/>
        </p:nvSpPr>
        <p:spPr bwMode="auto">
          <a:xfrm>
            <a:off x="9753600" y="5943600"/>
            <a:ext cx="609600" cy="457200"/>
          </a:xfrm>
          <a:prstGeom prst="rect">
            <a:avLst/>
          </a:prstGeom>
          <a:noFill/>
          <a:ln w="12700">
            <a:noFill/>
            <a:miter lim="800000"/>
            <a:headEnd/>
            <a:tailEnd/>
          </a:ln>
        </p:spPr>
        <p:txBody>
          <a:bodyPr>
            <a:spAutoFit/>
          </a:bodyPr>
          <a:lstStyle/>
          <a:p>
            <a:pPr eaLnBrk="0" hangingPunct="0">
              <a:spcBef>
                <a:spcPct val="50000"/>
              </a:spcBef>
            </a:pPr>
            <a:r>
              <a:rPr lang="en-US" sz="2400" b="1" i="1">
                <a:latin typeface="Times New Roman" charset="0"/>
              </a:rPr>
              <a:t> </a:t>
            </a:r>
          </a:p>
        </p:txBody>
      </p:sp>
      <p:sp>
        <p:nvSpPr>
          <p:cNvPr id="2" name="Rectangle 1">
            <a:extLst>
              <a:ext uri="{FF2B5EF4-FFF2-40B4-BE49-F238E27FC236}">
                <a16:creationId xmlns:a16="http://schemas.microsoft.com/office/drawing/2014/main" id="{6D8C75A2-7EBC-0D37-2E73-A6F04E13C8F0}"/>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additive="base">
                                        <p:cTn id="13" dur="500" fill="hold"/>
                                        <p:tgtEl>
                                          <p:spTgt spid="209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9923">
                                            <p:txEl>
                                              <p:pRg st="2" end="2"/>
                                            </p:txEl>
                                          </p:spTgt>
                                        </p:tgtEl>
                                        <p:attrNameLst>
                                          <p:attrName>style.visibility</p:attrName>
                                        </p:attrNameLst>
                                      </p:cBhvr>
                                      <p:to>
                                        <p:strVal val="visible"/>
                                      </p:to>
                                    </p:set>
                                    <p:anim calcmode="lin" valueType="num">
                                      <p:cBhvr additive="base">
                                        <p:cTn id="19" dur="500" fill="hold"/>
                                        <p:tgtEl>
                                          <p:spTgt spid="209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99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9923">
                                            <p:txEl>
                                              <p:pRg st="3" end="3"/>
                                            </p:txEl>
                                          </p:spTgt>
                                        </p:tgtEl>
                                        <p:attrNameLst>
                                          <p:attrName>style.visibility</p:attrName>
                                        </p:attrNameLst>
                                      </p:cBhvr>
                                      <p:to>
                                        <p:strVal val="visible"/>
                                      </p:to>
                                    </p:set>
                                    <p:anim calcmode="lin" valueType="num">
                                      <p:cBhvr additive="base">
                                        <p:cTn id="23" dur="500" fill="hold"/>
                                        <p:tgtEl>
                                          <p:spTgt spid="2099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992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9923">
                                            <p:txEl>
                                              <p:pRg st="4" end="4"/>
                                            </p:txEl>
                                          </p:spTgt>
                                        </p:tgtEl>
                                        <p:attrNameLst>
                                          <p:attrName>style.visibility</p:attrName>
                                        </p:attrNameLst>
                                      </p:cBhvr>
                                      <p:to>
                                        <p:strVal val="visible"/>
                                      </p:to>
                                    </p:set>
                                    <p:anim calcmode="lin" valueType="num">
                                      <p:cBhvr additive="base">
                                        <p:cTn id="27" dur="500" fill="hold"/>
                                        <p:tgtEl>
                                          <p:spTgt spid="20992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9923">
                                            <p:txEl>
                                              <p:pRg st="5" end="5"/>
                                            </p:txEl>
                                          </p:spTgt>
                                        </p:tgtEl>
                                        <p:attrNameLst>
                                          <p:attrName>style.visibility</p:attrName>
                                        </p:attrNameLst>
                                      </p:cBhvr>
                                      <p:to>
                                        <p:strVal val="visible"/>
                                      </p:to>
                                    </p:set>
                                    <p:anim calcmode="lin" valueType="num">
                                      <p:cBhvr additive="base">
                                        <p:cTn id="33" dur="500" fill="hold"/>
                                        <p:tgtEl>
                                          <p:spTgt spid="20992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99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09923">
                                            <p:txEl>
                                              <p:pRg st="6" end="6"/>
                                            </p:txEl>
                                          </p:spTgt>
                                        </p:tgtEl>
                                        <p:attrNameLst>
                                          <p:attrName>style.visibility</p:attrName>
                                        </p:attrNameLst>
                                      </p:cBhvr>
                                      <p:to>
                                        <p:strVal val="visible"/>
                                      </p:to>
                                    </p:set>
                                    <p:anim calcmode="lin" valueType="num">
                                      <p:cBhvr additive="base">
                                        <p:cTn id="39" dur="500" fill="hold"/>
                                        <p:tgtEl>
                                          <p:spTgt spid="20992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99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09923">
                                            <p:txEl>
                                              <p:pRg st="7" end="7"/>
                                            </p:txEl>
                                          </p:spTgt>
                                        </p:tgtEl>
                                        <p:attrNameLst>
                                          <p:attrName>style.visibility</p:attrName>
                                        </p:attrNameLst>
                                      </p:cBhvr>
                                      <p:to>
                                        <p:strVal val="visible"/>
                                      </p:to>
                                    </p:set>
                                    <p:anim calcmode="lin" valueType="num">
                                      <p:cBhvr additive="base">
                                        <p:cTn id="45" dur="500" fill="hold"/>
                                        <p:tgtEl>
                                          <p:spTgt spid="20992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099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1676400"/>
          </a:xfrm>
        </p:spPr>
        <p:txBody>
          <a:bodyPr/>
          <a:lstStyle/>
          <a:p>
            <a:pPr eaLnBrk="1" hangingPunct="1"/>
            <a:r>
              <a:rPr lang="en-US"/>
              <a:t>Commander’s Role</a:t>
            </a:r>
          </a:p>
        </p:txBody>
      </p:sp>
      <p:sp>
        <p:nvSpPr>
          <p:cNvPr id="295939" name="Rectangle 3"/>
          <p:cNvSpPr>
            <a:spLocks noGrp="1" noChangeArrowheads="1"/>
          </p:cNvSpPr>
          <p:nvPr>
            <p:ph idx="1"/>
          </p:nvPr>
        </p:nvSpPr>
        <p:spPr>
          <a:xfrm>
            <a:off x="2057400" y="2371106"/>
            <a:ext cx="8077200" cy="3810000"/>
          </a:xfrm>
        </p:spPr>
        <p:txBody>
          <a:bodyPr/>
          <a:lstStyle/>
          <a:p>
            <a:pPr>
              <a:tabLst>
                <a:tab pos="865188" algn="l"/>
                <a:tab pos="1087438" algn="l"/>
                <a:tab pos="1433513" algn="l"/>
              </a:tabLst>
            </a:pPr>
            <a:r>
              <a:rPr lang="en-US" dirty="0"/>
              <a:t>Prevention through:</a:t>
            </a:r>
          </a:p>
          <a:p>
            <a:pPr lvl="2">
              <a:tabLst>
                <a:tab pos="865188" algn="l"/>
                <a:tab pos="1087438" algn="l"/>
                <a:tab pos="1433513" algn="l"/>
              </a:tabLst>
            </a:pPr>
            <a:r>
              <a:rPr lang="en-US" dirty="0"/>
              <a:t>Training</a:t>
            </a:r>
          </a:p>
          <a:p>
            <a:pPr lvl="2">
              <a:tabLst>
                <a:tab pos="865188" algn="l"/>
                <a:tab pos="1087438" algn="l"/>
                <a:tab pos="1433513" algn="l"/>
              </a:tabLst>
            </a:pPr>
            <a:r>
              <a:rPr lang="en-US" dirty="0"/>
              <a:t>Leadership</a:t>
            </a:r>
          </a:p>
          <a:p>
            <a:pPr lvl="2">
              <a:tabLst>
                <a:tab pos="865188" algn="l"/>
                <a:tab pos="1087438" algn="l"/>
                <a:tab pos="1433513" algn="l"/>
              </a:tabLst>
            </a:pPr>
            <a:r>
              <a:rPr lang="en-US" dirty="0"/>
              <a:t>Coaching and mentoring</a:t>
            </a:r>
          </a:p>
          <a:p>
            <a:pPr lvl="1">
              <a:buNone/>
              <a:tabLst>
                <a:tab pos="865188" algn="l"/>
                <a:tab pos="1087438" algn="l"/>
                <a:tab pos="1433513" algn="l"/>
              </a:tabLst>
            </a:pPr>
            <a:endParaRPr lang="en-US" dirty="0"/>
          </a:p>
          <a:p>
            <a:pPr>
              <a:tabLst>
                <a:tab pos="865188" algn="l"/>
                <a:tab pos="1087438" algn="l"/>
                <a:tab pos="1433513" algn="l"/>
              </a:tabLst>
            </a:pPr>
            <a:r>
              <a:rPr lang="en-US" dirty="0"/>
              <a:t>Be Proactive:</a:t>
            </a:r>
          </a:p>
          <a:p>
            <a:pPr lvl="2">
              <a:tabLst>
                <a:tab pos="865188" algn="l"/>
                <a:tab pos="1087438" algn="l"/>
                <a:tab pos="1433513" algn="l"/>
              </a:tabLst>
            </a:pPr>
            <a:r>
              <a:rPr lang="en-US" dirty="0"/>
              <a:t>Policy Memos</a:t>
            </a:r>
          </a:p>
          <a:p>
            <a:pPr lvl="2">
              <a:tabLst>
                <a:tab pos="865188" algn="l"/>
                <a:tab pos="1087438" algn="l"/>
                <a:tab pos="1433513" algn="l"/>
              </a:tabLst>
            </a:pPr>
            <a:r>
              <a:rPr lang="en-US" dirty="0"/>
              <a:t>OPDs/Commander’s Call</a:t>
            </a:r>
          </a:p>
          <a:p>
            <a:pPr lvl="1">
              <a:tabLst>
                <a:tab pos="865188" algn="l"/>
                <a:tab pos="1087438" algn="l"/>
                <a:tab pos="1433513" algn="l"/>
              </a:tabLst>
            </a:pPr>
            <a:endParaRPr lang="en-US" dirty="0"/>
          </a:p>
        </p:txBody>
      </p:sp>
      <p:sp>
        <p:nvSpPr>
          <p:cNvPr id="24580" name="Text Box 4"/>
          <p:cNvSpPr txBox="1">
            <a:spLocks noChangeArrowheads="1"/>
          </p:cNvSpPr>
          <p:nvPr/>
        </p:nvSpPr>
        <p:spPr bwMode="auto">
          <a:xfrm>
            <a:off x="9753600" y="5943600"/>
            <a:ext cx="609600" cy="457200"/>
          </a:xfrm>
          <a:prstGeom prst="rect">
            <a:avLst/>
          </a:prstGeom>
          <a:noFill/>
          <a:ln w="12700">
            <a:noFill/>
            <a:miter lim="800000"/>
            <a:headEnd/>
            <a:tailEnd/>
          </a:ln>
        </p:spPr>
        <p:txBody>
          <a:bodyPr>
            <a:spAutoFit/>
          </a:bodyPr>
          <a:lstStyle/>
          <a:p>
            <a:pPr eaLnBrk="0" hangingPunct="0">
              <a:spcBef>
                <a:spcPct val="50000"/>
              </a:spcBef>
            </a:pPr>
            <a:r>
              <a:rPr lang="en-US" sz="2400" b="1" i="1">
                <a:latin typeface="Times New Roman" charset="0"/>
              </a:rPr>
              <a:t> </a:t>
            </a:r>
          </a:p>
        </p:txBody>
      </p:sp>
      <p:sp>
        <p:nvSpPr>
          <p:cNvPr id="2" name="Rectangle 1">
            <a:extLst>
              <a:ext uri="{FF2B5EF4-FFF2-40B4-BE49-F238E27FC236}">
                <a16:creationId xmlns:a16="http://schemas.microsoft.com/office/drawing/2014/main" id="{25F3B0FD-7C6D-B0C5-E0EE-DBB4FC49F1CA}"/>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additive="base">
                                        <p:cTn id="7" dur="500" fill="hold"/>
                                        <p:tgtEl>
                                          <p:spTgt spid="295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anim calcmode="lin" valueType="num">
                                      <p:cBhvr additive="base">
                                        <p:cTn id="11" dur="500" fill="hold"/>
                                        <p:tgtEl>
                                          <p:spTgt spid="295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95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anim calcmode="lin" valueType="num">
                                      <p:cBhvr additive="base">
                                        <p:cTn id="15" dur="500" fill="hold"/>
                                        <p:tgtEl>
                                          <p:spTgt spid="295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5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95939">
                                            <p:txEl>
                                              <p:pRg st="3" end="3"/>
                                            </p:txEl>
                                          </p:spTgt>
                                        </p:tgtEl>
                                        <p:attrNameLst>
                                          <p:attrName>style.visibility</p:attrName>
                                        </p:attrNameLst>
                                      </p:cBhvr>
                                      <p:to>
                                        <p:strVal val="visible"/>
                                      </p:to>
                                    </p:set>
                                    <p:anim calcmode="lin" valueType="num">
                                      <p:cBhvr additive="base">
                                        <p:cTn id="19" dur="500" fill="hold"/>
                                        <p:tgtEl>
                                          <p:spTgt spid="2959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95939">
                                            <p:txEl>
                                              <p:pRg st="5" end="5"/>
                                            </p:txEl>
                                          </p:spTgt>
                                        </p:tgtEl>
                                        <p:attrNameLst>
                                          <p:attrName>style.visibility</p:attrName>
                                        </p:attrNameLst>
                                      </p:cBhvr>
                                      <p:to>
                                        <p:strVal val="visible"/>
                                      </p:to>
                                    </p:set>
                                    <p:anim calcmode="lin" valueType="num">
                                      <p:cBhvr additive="base">
                                        <p:cTn id="25" dur="500" fill="hold"/>
                                        <p:tgtEl>
                                          <p:spTgt spid="29593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3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295939">
                                            <p:txEl>
                                              <p:pRg st="6" end="6"/>
                                            </p:txEl>
                                          </p:spTgt>
                                        </p:tgtEl>
                                        <p:attrNameLst>
                                          <p:attrName>style.visibility</p:attrName>
                                        </p:attrNameLst>
                                      </p:cBhvr>
                                      <p:to>
                                        <p:strVal val="visible"/>
                                      </p:to>
                                    </p:set>
                                    <p:anim calcmode="lin" valueType="num">
                                      <p:cBhvr additive="base">
                                        <p:cTn id="29" dur="500" fill="hold"/>
                                        <p:tgtEl>
                                          <p:spTgt spid="295939">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95939">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295939">
                                            <p:txEl>
                                              <p:pRg st="7" end="7"/>
                                            </p:txEl>
                                          </p:spTgt>
                                        </p:tgtEl>
                                        <p:attrNameLst>
                                          <p:attrName>style.visibility</p:attrName>
                                        </p:attrNameLst>
                                      </p:cBhvr>
                                      <p:to>
                                        <p:strVal val="visible"/>
                                      </p:to>
                                    </p:set>
                                    <p:anim calcmode="lin" valueType="num">
                                      <p:cBhvr additive="base">
                                        <p:cTn id="33" dur="500" fill="hold"/>
                                        <p:tgtEl>
                                          <p:spTgt spid="295939">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959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28600"/>
            <a:ext cx="8305800" cy="1447800"/>
          </a:xfrm>
        </p:spPr>
        <p:txBody>
          <a:bodyPr vert="horz" lIns="90488" tIns="44450" rIns="90488" bIns="44450" rtlCol="0" anchor="ctr">
            <a:normAutofit/>
          </a:bodyPr>
          <a:lstStyle/>
          <a:p>
            <a:pPr eaLnBrk="1" hangingPunct="1"/>
            <a:r>
              <a:rPr lang="en-US"/>
              <a:t>Charging Options</a:t>
            </a:r>
          </a:p>
        </p:txBody>
      </p:sp>
      <p:sp>
        <p:nvSpPr>
          <p:cNvPr id="25603" name="Rectangle 5"/>
          <p:cNvSpPr>
            <a:spLocks noGrp="1" noChangeArrowheads="1"/>
          </p:cNvSpPr>
          <p:nvPr>
            <p:ph idx="1"/>
          </p:nvPr>
        </p:nvSpPr>
        <p:spPr>
          <a:xfrm>
            <a:off x="1981200" y="2209800"/>
            <a:ext cx="8001000" cy="4114800"/>
          </a:xfrm>
        </p:spPr>
        <p:txBody>
          <a:bodyPr>
            <a:normAutofit fontScale="92500" lnSpcReduction="10000"/>
          </a:bodyPr>
          <a:lstStyle/>
          <a:p>
            <a:pPr eaLnBrk="1" hangingPunct="1">
              <a:lnSpc>
                <a:spcPct val="120000"/>
              </a:lnSpc>
            </a:pPr>
            <a:r>
              <a:rPr lang="en-US" sz="2400" dirty="0"/>
              <a:t>Fraternization (Art 134)</a:t>
            </a:r>
          </a:p>
          <a:p>
            <a:pPr eaLnBrk="1" hangingPunct="1">
              <a:lnSpc>
                <a:spcPct val="120000"/>
              </a:lnSpc>
            </a:pPr>
            <a:r>
              <a:rPr lang="en-US" sz="2400" dirty="0"/>
              <a:t>Failure to Obey General Order or Reg. AR 600-32   (Art 92)</a:t>
            </a:r>
          </a:p>
          <a:p>
            <a:pPr marL="0" indent="0">
              <a:lnSpc>
                <a:spcPct val="120000"/>
              </a:lnSpc>
              <a:buNone/>
            </a:pPr>
            <a:r>
              <a:rPr lang="en-US" sz="2400" dirty="0"/>
              <a:t>Associated Offenses:</a:t>
            </a:r>
          </a:p>
          <a:p>
            <a:pPr eaLnBrk="1" hangingPunct="1">
              <a:lnSpc>
                <a:spcPct val="120000"/>
              </a:lnSpc>
            </a:pPr>
            <a:r>
              <a:rPr lang="en-US" dirty="0"/>
              <a:t>Cruelty and Maltreatment (Art 93)</a:t>
            </a:r>
          </a:p>
          <a:p>
            <a:pPr eaLnBrk="1" hangingPunct="1">
              <a:lnSpc>
                <a:spcPct val="120000"/>
              </a:lnSpc>
            </a:pPr>
            <a:r>
              <a:rPr lang="en-US" dirty="0"/>
              <a:t>Prohibited Activities with Recruit or Trainee by Person in Position of Special Trust (NEW Art 93a)</a:t>
            </a:r>
          </a:p>
          <a:p>
            <a:pPr eaLnBrk="1" hangingPunct="1">
              <a:lnSpc>
                <a:spcPct val="120000"/>
              </a:lnSpc>
            </a:pPr>
            <a:r>
              <a:rPr lang="en-US" dirty="0"/>
              <a:t>Conduct Unbecoming an Officer (Art 133)</a:t>
            </a:r>
          </a:p>
          <a:p>
            <a:pPr eaLnBrk="1" hangingPunct="1">
              <a:lnSpc>
                <a:spcPct val="120000"/>
              </a:lnSpc>
            </a:pPr>
            <a:r>
              <a:rPr lang="en-US" dirty="0"/>
              <a:t>Extramarital Sexual Conduct (Art 134)</a:t>
            </a:r>
          </a:p>
          <a:p>
            <a:pPr algn="ctr" eaLnBrk="1" hangingPunct="1">
              <a:lnSpc>
                <a:spcPct val="120000"/>
              </a:lnSpc>
              <a:buFontTx/>
              <a:buNone/>
            </a:pPr>
            <a:endParaRPr lang="en-US" dirty="0"/>
          </a:p>
          <a:p>
            <a:pPr algn="ctr" eaLnBrk="1" hangingPunct="1">
              <a:lnSpc>
                <a:spcPct val="120000"/>
              </a:lnSpc>
              <a:buFontTx/>
              <a:buNone/>
            </a:pPr>
            <a:endParaRPr lang="en-US" dirty="0"/>
          </a:p>
        </p:txBody>
      </p:sp>
      <p:sp>
        <p:nvSpPr>
          <p:cNvPr id="2" name="Rectangle 1">
            <a:extLst>
              <a:ext uri="{FF2B5EF4-FFF2-40B4-BE49-F238E27FC236}">
                <a16:creationId xmlns:a16="http://schemas.microsoft.com/office/drawing/2014/main" id="{2F36DDB7-C575-C978-6F33-725F755DFAC3}"/>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1981200" y="228600"/>
            <a:ext cx="8305800" cy="1371600"/>
          </a:xfrm>
        </p:spPr>
        <p:txBody>
          <a:bodyPr vert="horz" lIns="90488" tIns="44450" rIns="90488" bIns="44450" rtlCol="0" anchor="ctr">
            <a:normAutofit/>
          </a:bodyPr>
          <a:lstStyle/>
          <a:p>
            <a:pPr eaLnBrk="1" hangingPunct="1"/>
            <a:r>
              <a:rPr lang="en-US" dirty="0"/>
              <a:t>JA’s Role</a:t>
            </a:r>
          </a:p>
        </p:txBody>
      </p:sp>
      <p:sp>
        <p:nvSpPr>
          <p:cNvPr id="201730" name="Rectangle 2"/>
          <p:cNvSpPr>
            <a:spLocks noGrp="1" noChangeArrowheads="1"/>
          </p:cNvSpPr>
          <p:nvPr>
            <p:ph idx="1"/>
          </p:nvPr>
        </p:nvSpPr>
        <p:spPr>
          <a:xfrm>
            <a:off x="1905000" y="2133600"/>
            <a:ext cx="8153400" cy="4419600"/>
          </a:xfrm>
        </p:spPr>
        <p:txBody>
          <a:bodyPr vert="horz" lIns="90488" tIns="44450" rIns="90488" bIns="44450" rtlCol="0">
            <a:normAutofit/>
          </a:bodyPr>
          <a:lstStyle/>
          <a:p>
            <a:pPr eaLnBrk="1" hangingPunct="1">
              <a:lnSpc>
                <a:spcPct val="130000"/>
              </a:lnSpc>
            </a:pPr>
            <a:r>
              <a:rPr lang="en-US" sz="2000" dirty="0"/>
              <a:t>Represent the Command:</a:t>
            </a:r>
          </a:p>
          <a:p>
            <a:pPr lvl="2" eaLnBrk="1" hangingPunct="1">
              <a:lnSpc>
                <a:spcPct val="130000"/>
              </a:lnSpc>
            </a:pPr>
            <a:r>
              <a:rPr lang="en-US" sz="2000" dirty="0"/>
              <a:t>Advise Investigating Officer</a:t>
            </a:r>
          </a:p>
          <a:p>
            <a:pPr lvl="2" eaLnBrk="1" hangingPunct="1">
              <a:lnSpc>
                <a:spcPct val="130000"/>
              </a:lnSpc>
            </a:pPr>
            <a:r>
              <a:rPr lang="en-US" sz="2000" dirty="0"/>
              <a:t>Perform legal review of completed investigations</a:t>
            </a:r>
          </a:p>
          <a:p>
            <a:pPr lvl="2" eaLnBrk="1" hangingPunct="1">
              <a:lnSpc>
                <a:spcPct val="130000"/>
              </a:lnSpc>
            </a:pPr>
            <a:r>
              <a:rPr lang="en-US" sz="2000" dirty="0"/>
              <a:t>Provide policy advice and sanity check to commanders</a:t>
            </a:r>
          </a:p>
          <a:p>
            <a:pPr lvl="2" eaLnBrk="1" hangingPunct="1">
              <a:lnSpc>
                <a:spcPct val="130000"/>
              </a:lnSpc>
            </a:pPr>
            <a:r>
              <a:rPr lang="en-US" sz="2000" dirty="0"/>
              <a:t>Perform training</a:t>
            </a:r>
          </a:p>
          <a:p>
            <a:pPr lvl="2" eaLnBrk="1" hangingPunct="1">
              <a:lnSpc>
                <a:spcPct val="130000"/>
              </a:lnSpc>
            </a:pPr>
            <a:r>
              <a:rPr lang="en-US" sz="2000" dirty="0"/>
              <a:t>Prosecute cases</a:t>
            </a:r>
          </a:p>
          <a:p>
            <a:pPr eaLnBrk="1" hangingPunct="1">
              <a:lnSpc>
                <a:spcPct val="130000"/>
              </a:lnSpc>
            </a:pPr>
            <a:r>
              <a:rPr lang="en-US" sz="2000" dirty="0"/>
              <a:t>Represent the Soldier:  </a:t>
            </a:r>
          </a:p>
          <a:p>
            <a:pPr lvl="2" eaLnBrk="1" hangingPunct="1">
              <a:lnSpc>
                <a:spcPct val="130000"/>
              </a:lnSpc>
            </a:pPr>
            <a:r>
              <a:rPr lang="en-US" sz="2000" dirty="0"/>
              <a:t>Provide legal assistance to Soldier involved</a:t>
            </a:r>
          </a:p>
          <a:p>
            <a:pPr lvl="2" eaLnBrk="1" hangingPunct="1">
              <a:lnSpc>
                <a:spcPct val="130000"/>
              </a:lnSpc>
            </a:pPr>
            <a:r>
              <a:rPr lang="en-US" sz="2000" dirty="0"/>
              <a:t>Defend case</a:t>
            </a:r>
          </a:p>
          <a:p>
            <a:pPr eaLnBrk="1" hangingPunct="1"/>
            <a:endParaRPr lang="en-US" sz="2000" dirty="0"/>
          </a:p>
        </p:txBody>
      </p:sp>
      <p:sp>
        <p:nvSpPr>
          <p:cNvPr id="2" name="Rectangle 1">
            <a:extLst>
              <a:ext uri="{FF2B5EF4-FFF2-40B4-BE49-F238E27FC236}">
                <a16:creationId xmlns:a16="http://schemas.microsoft.com/office/drawing/2014/main" id="{42AE2E8C-965F-5048-53EB-0D80315D18A0}"/>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1730">
                                            <p:txEl>
                                              <p:pRg st="1" end="1"/>
                                            </p:txEl>
                                          </p:spTgt>
                                        </p:tgtEl>
                                        <p:attrNameLst>
                                          <p:attrName>style.visibility</p:attrName>
                                        </p:attrNameLst>
                                      </p:cBhvr>
                                      <p:to>
                                        <p:strVal val="visible"/>
                                      </p:to>
                                    </p:set>
                                    <p:anim calcmode="lin" valueType="num">
                                      <p:cBhvr additive="base">
                                        <p:cTn id="11" dur="500" fill="hold"/>
                                        <p:tgtEl>
                                          <p:spTgt spid="20173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17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1730">
                                            <p:txEl>
                                              <p:pRg st="2" end="2"/>
                                            </p:txEl>
                                          </p:spTgt>
                                        </p:tgtEl>
                                        <p:attrNameLst>
                                          <p:attrName>style.visibility</p:attrName>
                                        </p:attrNameLst>
                                      </p:cBhvr>
                                      <p:to>
                                        <p:strVal val="visible"/>
                                      </p:to>
                                    </p:set>
                                    <p:anim calcmode="lin" valueType="num">
                                      <p:cBhvr additive="base">
                                        <p:cTn id="15" dur="500" fill="hold"/>
                                        <p:tgtEl>
                                          <p:spTgt spid="20173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17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1730">
                                            <p:txEl>
                                              <p:pRg st="3" end="3"/>
                                            </p:txEl>
                                          </p:spTgt>
                                        </p:tgtEl>
                                        <p:attrNameLst>
                                          <p:attrName>style.visibility</p:attrName>
                                        </p:attrNameLst>
                                      </p:cBhvr>
                                      <p:to>
                                        <p:strVal val="visible"/>
                                      </p:to>
                                    </p:set>
                                    <p:anim calcmode="lin" valueType="num">
                                      <p:cBhvr additive="base">
                                        <p:cTn id="19" dur="500" fill="hold"/>
                                        <p:tgtEl>
                                          <p:spTgt spid="20173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173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1730">
                                            <p:txEl>
                                              <p:pRg st="4" end="4"/>
                                            </p:txEl>
                                          </p:spTgt>
                                        </p:tgtEl>
                                        <p:attrNameLst>
                                          <p:attrName>style.visibility</p:attrName>
                                        </p:attrNameLst>
                                      </p:cBhvr>
                                      <p:to>
                                        <p:strVal val="visible"/>
                                      </p:to>
                                    </p:set>
                                    <p:anim calcmode="lin" valueType="num">
                                      <p:cBhvr additive="base">
                                        <p:cTn id="23" dur="500" fill="hold"/>
                                        <p:tgtEl>
                                          <p:spTgt spid="20173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01730">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1730">
                                            <p:txEl>
                                              <p:pRg st="5" end="5"/>
                                            </p:txEl>
                                          </p:spTgt>
                                        </p:tgtEl>
                                        <p:attrNameLst>
                                          <p:attrName>style.visibility</p:attrName>
                                        </p:attrNameLst>
                                      </p:cBhvr>
                                      <p:to>
                                        <p:strVal val="visible"/>
                                      </p:to>
                                    </p:set>
                                    <p:anim calcmode="lin" valueType="num">
                                      <p:cBhvr additive="base">
                                        <p:cTn id="27" dur="500" fill="hold"/>
                                        <p:tgtEl>
                                          <p:spTgt spid="201730">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173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01730">
                                            <p:txEl>
                                              <p:pRg st="6" end="6"/>
                                            </p:txEl>
                                          </p:spTgt>
                                        </p:tgtEl>
                                        <p:attrNameLst>
                                          <p:attrName>style.visibility</p:attrName>
                                        </p:attrNameLst>
                                      </p:cBhvr>
                                      <p:to>
                                        <p:strVal val="visible"/>
                                      </p:to>
                                    </p:set>
                                    <p:anim calcmode="lin" valueType="num">
                                      <p:cBhvr additive="base">
                                        <p:cTn id="33" dur="500" fill="hold"/>
                                        <p:tgtEl>
                                          <p:spTgt spid="201730">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1730">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1730">
                                            <p:txEl>
                                              <p:pRg st="7" end="7"/>
                                            </p:txEl>
                                          </p:spTgt>
                                        </p:tgtEl>
                                        <p:attrNameLst>
                                          <p:attrName>style.visibility</p:attrName>
                                        </p:attrNameLst>
                                      </p:cBhvr>
                                      <p:to>
                                        <p:strVal val="visible"/>
                                      </p:to>
                                    </p:set>
                                    <p:anim calcmode="lin" valueType="num">
                                      <p:cBhvr additive="base">
                                        <p:cTn id="37" dur="500" fill="hold"/>
                                        <p:tgtEl>
                                          <p:spTgt spid="20173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1730">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01730">
                                            <p:txEl>
                                              <p:pRg st="8" end="8"/>
                                            </p:txEl>
                                          </p:spTgt>
                                        </p:tgtEl>
                                        <p:attrNameLst>
                                          <p:attrName>style.visibility</p:attrName>
                                        </p:attrNameLst>
                                      </p:cBhvr>
                                      <p:to>
                                        <p:strVal val="visible"/>
                                      </p:to>
                                    </p:set>
                                    <p:anim calcmode="lin" valueType="num">
                                      <p:cBhvr additive="base">
                                        <p:cTn id="41" dur="500" fill="hold"/>
                                        <p:tgtEl>
                                          <p:spTgt spid="201730">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0173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vert="horz" lIns="90488" tIns="44450" rIns="90488" bIns="44450" rtlCol="0" anchor="ctr">
            <a:normAutofit/>
          </a:bodyPr>
          <a:lstStyle/>
          <a:p>
            <a:pPr eaLnBrk="1" hangingPunct="1"/>
            <a:r>
              <a:rPr lang="en-US" sz="5400"/>
              <a:t>Questions?</a:t>
            </a:r>
          </a:p>
        </p:txBody>
      </p:sp>
      <p:sp>
        <p:nvSpPr>
          <p:cNvPr id="27651" name="Text Box 4"/>
          <p:cNvSpPr txBox="1">
            <a:spLocks noChangeArrowheads="1"/>
          </p:cNvSpPr>
          <p:nvPr/>
        </p:nvSpPr>
        <p:spPr bwMode="auto">
          <a:xfrm>
            <a:off x="9753600" y="5943600"/>
            <a:ext cx="914400" cy="457200"/>
          </a:xfrm>
          <a:prstGeom prst="rect">
            <a:avLst/>
          </a:prstGeom>
          <a:noFill/>
          <a:ln w="12700">
            <a:noFill/>
            <a:miter lim="800000"/>
            <a:headEnd/>
            <a:tailEnd/>
          </a:ln>
        </p:spPr>
        <p:txBody>
          <a:bodyPr>
            <a:spAutoFit/>
          </a:bodyPr>
          <a:lstStyle/>
          <a:p>
            <a:pPr eaLnBrk="0" hangingPunct="0">
              <a:spcBef>
                <a:spcPct val="50000"/>
              </a:spcBef>
            </a:pPr>
            <a:r>
              <a:rPr lang="en-US" sz="2400" b="1">
                <a:latin typeface="Times New Roman" charset="0"/>
              </a:rPr>
              <a:t> </a:t>
            </a:r>
            <a:endParaRPr lang="en-US" sz="2400" b="1" i="1">
              <a:latin typeface="Times New Roman"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074"/>
          <p:cNvSpPr>
            <a:spLocks noGrp="1" noChangeArrowheads="1"/>
          </p:cNvSpPr>
          <p:nvPr>
            <p:ph type="title"/>
          </p:nvPr>
        </p:nvSpPr>
        <p:spPr>
          <a:xfrm>
            <a:off x="1524000" y="0"/>
            <a:ext cx="9144000" cy="1676400"/>
          </a:xfrm>
        </p:spPr>
        <p:txBody>
          <a:bodyPr vert="horz" lIns="90488" tIns="44450" rIns="90488" bIns="44450" rtlCol="0" anchor="ctr">
            <a:normAutofit/>
          </a:bodyPr>
          <a:lstStyle/>
          <a:p>
            <a:pPr algn="ctr" eaLnBrk="1" hangingPunct="1"/>
            <a:r>
              <a:rPr lang="en-US" dirty="0"/>
              <a:t>References</a:t>
            </a:r>
          </a:p>
        </p:txBody>
      </p:sp>
      <p:sp>
        <p:nvSpPr>
          <p:cNvPr id="4099" name="Rectangle 3075"/>
          <p:cNvSpPr>
            <a:spLocks noGrp="1" noChangeArrowheads="1"/>
          </p:cNvSpPr>
          <p:nvPr>
            <p:ph idx="1"/>
          </p:nvPr>
        </p:nvSpPr>
        <p:spPr>
          <a:xfrm>
            <a:off x="2133600" y="2362200"/>
            <a:ext cx="7239000" cy="3668712"/>
          </a:xfrm>
        </p:spPr>
        <p:txBody>
          <a:bodyPr vert="horz" lIns="90488" tIns="44450" rIns="90488" bIns="44450" rtlCol="0">
            <a:normAutofit lnSpcReduction="10000"/>
          </a:bodyPr>
          <a:lstStyle/>
          <a:p>
            <a:pPr eaLnBrk="1" hangingPunct="1">
              <a:lnSpc>
                <a:spcPct val="90000"/>
              </a:lnSpc>
            </a:pPr>
            <a:r>
              <a:rPr lang="en-US" dirty="0"/>
              <a:t>AR 600-32 (18 December 2023)</a:t>
            </a:r>
          </a:p>
          <a:p>
            <a:pPr eaLnBrk="1" hangingPunct="1">
              <a:lnSpc>
                <a:spcPct val="90000"/>
              </a:lnSpc>
            </a:pPr>
            <a:r>
              <a:rPr lang="en-US" dirty="0" err="1"/>
              <a:t>DoDI</a:t>
            </a:r>
            <a:r>
              <a:rPr lang="en-US" dirty="0"/>
              <a:t> 1304.33 (January 28, 2015)</a:t>
            </a:r>
          </a:p>
          <a:p>
            <a:pPr eaLnBrk="1" hangingPunct="1">
              <a:lnSpc>
                <a:spcPct val="90000"/>
              </a:lnSpc>
            </a:pPr>
            <a:r>
              <a:rPr lang="en-US" dirty="0"/>
              <a:t>DA PAM 600-35</a:t>
            </a:r>
          </a:p>
          <a:p>
            <a:pPr eaLnBrk="1" hangingPunct="1">
              <a:lnSpc>
                <a:spcPct val="90000"/>
              </a:lnSpc>
            </a:pPr>
            <a:r>
              <a:rPr lang="en-US" dirty="0"/>
              <a:t>Article 92, Failure to Obey General Order or Regulation</a:t>
            </a:r>
          </a:p>
          <a:p>
            <a:pPr eaLnBrk="1" hangingPunct="1">
              <a:lnSpc>
                <a:spcPct val="90000"/>
              </a:lnSpc>
            </a:pPr>
            <a:r>
              <a:rPr lang="en-US" dirty="0"/>
              <a:t>Article 93, Cruelty and Maltreatment</a:t>
            </a:r>
          </a:p>
          <a:p>
            <a:pPr eaLnBrk="1" hangingPunct="1">
              <a:lnSpc>
                <a:spcPct val="90000"/>
              </a:lnSpc>
            </a:pPr>
            <a:r>
              <a:rPr lang="en-US" dirty="0"/>
              <a:t>Article 93a, Prohibited Activities</a:t>
            </a:r>
          </a:p>
          <a:p>
            <a:pPr eaLnBrk="1" hangingPunct="1">
              <a:lnSpc>
                <a:spcPct val="90000"/>
              </a:lnSpc>
            </a:pPr>
            <a:r>
              <a:rPr lang="en-US" dirty="0"/>
              <a:t>Article 133, Conduct Unbecoming an Officer </a:t>
            </a:r>
          </a:p>
          <a:p>
            <a:pPr eaLnBrk="1" hangingPunct="1">
              <a:lnSpc>
                <a:spcPct val="90000"/>
              </a:lnSpc>
            </a:pPr>
            <a:r>
              <a:rPr lang="en-US" dirty="0"/>
              <a:t>Article 134, Fraternization </a:t>
            </a:r>
          </a:p>
        </p:txBody>
      </p:sp>
      <p:sp>
        <p:nvSpPr>
          <p:cNvPr id="3" name="Rectangle 2"/>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16352752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7"/>
          <p:cNvSpPr>
            <a:spLocks noGrp="1" noChangeArrowheads="1"/>
          </p:cNvSpPr>
          <p:nvPr>
            <p:ph type="title"/>
          </p:nvPr>
        </p:nvSpPr>
        <p:spPr>
          <a:xfrm>
            <a:off x="1524000" y="228600"/>
            <a:ext cx="9144000" cy="1600200"/>
          </a:xfrm>
        </p:spPr>
        <p:txBody>
          <a:bodyPr vert="horz" lIns="90488" tIns="44450" rIns="90488" bIns="44450" rtlCol="0" anchor="ctr">
            <a:normAutofit/>
          </a:bodyPr>
          <a:lstStyle/>
          <a:p>
            <a:pPr algn="ctr" eaLnBrk="1" hangingPunct="1"/>
            <a:r>
              <a:rPr lang="en-US" dirty="0"/>
              <a:t>History of Current Policy</a:t>
            </a:r>
          </a:p>
        </p:txBody>
      </p:sp>
      <p:sp>
        <p:nvSpPr>
          <p:cNvPr id="252930" name="Rectangle 1026"/>
          <p:cNvSpPr>
            <a:spLocks noGrp="1" noChangeArrowheads="1"/>
          </p:cNvSpPr>
          <p:nvPr>
            <p:ph idx="1"/>
          </p:nvPr>
        </p:nvSpPr>
        <p:spPr>
          <a:xfrm>
            <a:off x="2054225" y="1981201"/>
            <a:ext cx="8083550" cy="4283075"/>
          </a:xfrm>
        </p:spPr>
        <p:txBody>
          <a:bodyPr vert="horz" lIns="90488" tIns="44450" rIns="90488" bIns="44450" rtlCol="0">
            <a:normAutofit/>
          </a:bodyPr>
          <a:lstStyle/>
          <a:p>
            <a:pPr eaLnBrk="1" hangingPunct="1">
              <a:lnSpc>
                <a:spcPct val="120000"/>
              </a:lnSpc>
              <a:spcBef>
                <a:spcPct val="60000"/>
              </a:spcBef>
            </a:pPr>
            <a:r>
              <a:rPr lang="en-US" dirty="0"/>
              <a:t>Defense Secretary William S. Cohen appoints task force – June 1997.</a:t>
            </a:r>
          </a:p>
          <a:p>
            <a:pPr eaLnBrk="1" hangingPunct="1">
              <a:lnSpc>
                <a:spcPct val="120000"/>
              </a:lnSpc>
              <a:spcBef>
                <a:spcPct val="60000"/>
              </a:spcBef>
            </a:pPr>
            <a:r>
              <a:rPr lang="en-US" dirty="0"/>
              <a:t>Task force examines each service’s “Good Order and Discipline” offenses.</a:t>
            </a:r>
          </a:p>
          <a:p>
            <a:pPr eaLnBrk="1" hangingPunct="1">
              <a:lnSpc>
                <a:spcPct val="120000"/>
              </a:lnSpc>
              <a:spcBef>
                <a:spcPct val="60000"/>
              </a:spcBef>
            </a:pPr>
            <a:r>
              <a:rPr lang="en-US" dirty="0"/>
              <a:t>Task force finds disparate treatment between services treatment of fraternization.</a:t>
            </a:r>
          </a:p>
        </p:txBody>
      </p:sp>
      <p:sp>
        <p:nvSpPr>
          <p:cNvPr id="2" name="Rectangle 1">
            <a:extLst>
              <a:ext uri="{FF2B5EF4-FFF2-40B4-BE49-F238E27FC236}">
                <a16:creationId xmlns:a16="http://schemas.microsoft.com/office/drawing/2014/main" id="{47BCBADD-12FA-D377-C769-002C2EE1176E}"/>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5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29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5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29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5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29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xfrm>
            <a:off x="1943100" y="0"/>
            <a:ext cx="8305800" cy="1600200"/>
          </a:xfrm>
        </p:spPr>
        <p:txBody>
          <a:bodyPr vert="horz" lIns="90488" tIns="44450" rIns="90488" bIns="44450" rtlCol="0" anchor="ctr">
            <a:normAutofit/>
          </a:bodyPr>
          <a:lstStyle/>
          <a:p>
            <a:pPr algn="ctr" eaLnBrk="1" hangingPunct="1"/>
            <a:r>
              <a:rPr lang="en-US" dirty="0"/>
              <a:t>Secretary of Defense’s Findings</a:t>
            </a:r>
            <a:endParaRPr lang="en-US" b="1" dirty="0"/>
          </a:p>
        </p:txBody>
      </p:sp>
      <p:sp>
        <p:nvSpPr>
          <p:cNvPr id="6147" name="Rectangle 2"/>
          <p:cNvSpPr>
            <a:spLocks noGrp="1" noChangeArrowheads="1"/>
          </p:cNvSpPr>
          <p:nvPr>
            <p:ph idx="1"/>
          </p:nvPr>
        </p:nvSpPr>
        <p:spPr>
          <a:xfrm>
            <a:off x="1916381" y="2209800"/>
            <a:ext cx="4043054" cy="4114800"/>
          </a:xfrm>
        </p:spPr>
        <p:txBody>
          <a:bodyPr vert="horz" lIns="90488" tIns="44450" rIns="90488" bIns="44450" rtlCol="0">
            <a:normAutofit/>
          </a:bodyPr>
          <a:lstStyle/>
          <a:p>
            <a:pPr eaLnBrk="1" hangingPunct="1">
              <a:lnSpc>
                <a:spcPct val="90000"/>
              </a:lnSpc>
              <a:buClr>
                <a:srgbClr val="FFFFFF"/>
              </a:buClr>
              <a:buFontTx/>
              <a:buChar char=" "/>
            </a:pPr>
            <a:r>
              <a:rPr lang="en-US" sz="2000" dirty="0"/>
              <a:t>“[T]he Services defined, regulated, and responded to relationships between service members differently.  Such differences in treatment are antithetical to good order and discipline, and are corrosive to morale, particularly so as we move towards an increasingly joint environment.”</a:t>
            </a:r>
          </a:p>
          <a:p>
            <a:pPr eaLnBrk="1" hangingPunct="1">
              <a:lnSpc>
                <a:spcPct val="90000"/>
              </a:lnSpc>
              <a:buFontTx/>
              <a:buNone/>
            </a:pPr>
            <a:r>
              <a:rPr lang="en-US" sz="2000" b="1" i="1" dirty="0"/>
              <a:t>		</a:t>
            </a:r>
            <a:r>
              <a:rPr lang="en-US" sz="1800" b="1" dirty="0"/>
              <a:t>Defense Secretary 	William S. Cohen, 	29 Jul 98</a:t>
            </a:r>
            <a:endParaRPr lang="en-US" sz="1800" b="1" i="1" dirty="0"/>
          </a:p>
        </p:txBody>
      </p:sp>
      <p:pic>
        <p:nvPicPr>
          <p:cNvPr id="6148" name="Picture 6" descr="flinn_PROUD_TO_BE_001_150"/>
          <p:cNvPicPr>
            <a:picLocks noChangeAspect="1" noChangeArrowheads="1"/>
          </p:cNvPicPr>
          <p:nvPr/>
        </p:nvPicPr>
        <p:blipFill>
          <a:blip r:embed="rId3" cstate="print"/>
          <a:srcRect/>
          <a:stretch>
            <a:fillRect/>
          </a:stretch>
        </p:blipFill>
        <p:spPr bwMode="auto">
          <a:xfrm>
            <a:off x="6103917" y="2514600"/>
            <a:ext cx="1905000" cy="2819400"/>
          </a:xfrm>
          <a:prstGeom prst="rect">
            <a:avLst/>
          </a:prstGeom>
          <a:noFill/>
          <a:ln w="9525">
            <a:noFill/>
            <a:miter lim="800000"/>
            <a:headEnd/>
            <a:tailEnd/>
          </a:ln>
        </p:spPr>
      </p:pic>
      <p:pic>
        <p:nvPicPr>
          <p:cNvPr id="6149" name="Picture 4" descr="CSM McKinney"/>
          <p:cNvPicPr>
            <a:picLocks noChangeAspect="1" noChangeArrowheads="1"/>
          </p:cNvPicPr>
          <p:nvPr/>
        </p:nvPicPr>
        <p:blipFill>
          <a:blip r:embed="rId4" cstate="print"/>
          <a:srcRect/>
          <a:stretch>
            <a:fillRect/>
          </a:stretch>
        </p:blipFill>
        <p:spPr bwMode="auto">
          <a:xfrm>
            <a:off x="8124826" y="4267201"/>
            <a:ext cx="2124075" cy="2447925"/>
          </a:xfrm>
          <a:prstGeom prst="rect">
            <a:avLst/>
          </a:prstGeom>
          <a:noFill/>
          <a:ln w="9525">
            <a:noFill/>
            <a:miter lim="800000"/>
            <a:headEnd/>
            <a:tailEnd/>
          </a:ln>
        </p:spPr>
      </p:pic>
      <p:pic>
        <p:nvPicPr>
          <p:cNvPr id="6150" name="Picture 5" descr="hale"/>
          <p:cNvPicPr>
            <a:picLocks noChangeAspect="1" noChangeArrowheads="1"/>
          </p:cNvPicPr>
          <p:nvPr/>
        </p:nvPicPr>
        <p:blipFill>
          <a:blip r:embed="rId5" cstate="print"/>
          <a:srcRect/>
          <a:stretch>
            <a:fillRect/>
          </a:stretch>
        </p:blipFill>
        <p:spPr bwMode="auto">
          <a:xfrm>
            <a:off x="8153399" y="1929081"/>
            <a:ext cx="2159000" cy="2311400"/>
          </a:xfrm>
          <a:prstGeom prst="rect">
            <a:avLst/>
          </a:prstGeom>
          <a:noFill/>
          <a:ln w="9525">
            <a:noFill/>
            <a:miter lim="800000"/>
            <a:headEnd/>
            <a:tailEnd/>
          </a:ln>
        </p:spPr>
      </p:pic>
      <p:sp>
        <p:nvSpPr>
          <p:cNvPr id="2" name="Rectangle 1">
            <a:extLst>
              <a:ext uri="{FF2B5EF4-FFF2-40B4-BE49-F238E27FC236}">
                <a16:creationId xmlns:a16="http://schemas.microsoft.com/office/drawing/2014/main" id="{3C1AB959-9976-3137-6475-C1BB9150219C}"/>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981200" y="228600"/>
            <a:ext cx="8305800" cy="1600200"/>
          </a:xfrm>
        </p:spPr>
        <p:txBody>
          <a:bodyPr vert="horz" lIns="90488" tIns="44450" rIns="90488" bIns="44450" rtlCol="0" anchor="ctr">
            <a:normAutofit/>
          </a:bodyPr>
          <a:lstStyle/>
          <a:p>
            <a:pPr algn="ctr" eaLnBrk="1" hangingPunct="1"/>
            <a:r>
              <a:rPr lang="en-US" dirty="0"/>
              <a:t>The DoD Guidance</a:t>
            </a:r>
          </a:p>
        </p:txBody>
      </p:sp>
      <p:sp>
        <p:nvSpPr>
          <p:cNvPr id="7171" name="Rectangle 2"/>
          <p:cNvSpPr>
            <a:spLocks noGrp="1" noChangeArrowheads="1"/>
          </p:cNvSpPr>
          <p:nvPr>
            <p:ph idx="1"/>
          </p:nvPr>
        </p:nvSpPr>
        <p:spPr>
          <a:xfrm>
            <a:off x="2057401" y="1905001"/>
            <a:ext cx="7789863" cy="4525963"/>
          </a:xfrm>
        </p:spPr>
        <p:txBody>
          <a:bodyPr vert="horz" lIns="90488" tIns="44450" rIns="90488" bIns="44450" rtlCol="0">
            <a:normAutofit/>
          </a:bodyPr>
          <a:lstStyle/>
          <a:p>
            <a:pPr eaLnBrk="1" hangingPunct="1">
              <a:buClr>
                <a:srgbClr val="FFFFFF"/>
              </a:buClr>
              <a:buFontTx/>
              <a:buChar char=" "/>
            </a:pPr>
            <a:r>
              <a:rPr lang="en-US" dirty="0"/>
              <a:t>“Service Secretaries will, by policy, prohibit personal relationships such as dating, sharing living accommodations, engaging in intimate or sexual relations, business enterprises, commercial solicitations, gambling and borrowing between officer and enlisted regardless of their Service.”</a:t>
            </a:r>
            <a:endParaRPr lang="en-US" b="1" dirty="0"/>
          </a:p>
          <a:p>
            <a:pPr algn="r" eaLnBrk="1" hangingPunct="1">
              <a:buFontTx/>
              <a:buNone/>
            </a:pPr>
            <a:r>
              <a:rPr lang="en-US" b="1" i="1" dirty="0"/>
              <a:t>	</a:t>
            </a:r>
            <a:r>
              <a:rPr lang="en-US" sz="2400" b="1" dirty="0"/>
              <a:t>Defense Secretary William S. Cohen, 29 Jul 98</a:t>
            </a:r>
          </a:p>
        </p:txBody>
      </p:sp>
      <p:sp>
        <p:nvSpPr>
          <p:cNvPr id="2" name="Rectangle 1">
            <a:extLst>
              <a:ext uri="{FF2B5EF4-FFF2-40B4-BE49-F238E27FC236}">
                <a16:creationId xmlns:a16="http://schemas.microsoft.com/office/drawing/2014/main" id="{5F56AEF6-BCB7-0F8F-AB76-40AC1722BB94}"/>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24362" y="990600"/>
            <a:ext cx="8153400" cy="152400"/>
          </a:xfrm>
        </p:spPr>
        <p:txBody>
          <a:bodyPr>
            <a:normAutofit fontScale="90000"/>
          </a:bodyPr>
          <a:lstStyle/>
          <a:p>
            <a:r>
              <a:rPr lang="en-US" altLang="en-US" b="1" dirty="0"/>
              <a:t>“Sex-Related Offenses Major Reason Behind Commander Dismissals”  - 20 Jan 2013 (AP)</a:t>
            </a:r>
          </a:p>
        </p:txBody>
      </p:sp>
      <p:sp>
        <p:nvSpPr>
          <p:cNvPr id="16387" name="Content Placeholder 2"/>
          <p:cNvSpPr>
            <a:spLocks noGrp="1"/>
          </p:cNvSpPr>
          <p:nvPr>
            <p:ph idx="1"/>
          </p:nvPr>
        </p:nvSpPr>
        <p:spPr>
          <a:xfrm>
            <a:off x="1733862" y="2286000"/>
            <a:ext cx="8534400" cy="4267200"/>
          </a:xfrm>
        </p:spPr>
        <p:txBody>
          <a:bodyPr/>
          <a:lstStyle/>
          <a:p>
            <a:r>
              <a:rPr lang="en-US" altLang="en-US" dirty="0"/>
              <a:t>“At least 30 percent of military commanders fired over the past eight years lost their jobs because of sexually related offenses, including harassment, adultery</a:t>
            </a:r>
            <a:r>
              <a:rPr lang="en-US" altLang="en-US" dirty="0">
                <a:solidFill>
                  <a:schemeClr val="tx1"/>
                </a:solidFill>
              </a:rPr>
              <a:t>, </a:t>
            </a:r>
            <a:r>
              <a:rPr lang="en-US" altLang="en-US" b="1" dirty="0">
                <a:solidFill>
                  <a:schemeClr val="tx1"/>
                </a:solidFill>
              </a:rPr>
              <a:t>and improper relationships. . .” </a:t>
            </a:r>
          </a:p>
          <a:p>
            <a:r>
              <a:rPr lang="en-US" altLang="en-US" dirty="0"/>
              <a:t>Gen. Martin Dempsey . . . conclude[d] that while </a:t>
            </a:r>
            <a:r>
              <a:rPr lang="en-US" altLang="en-US" b="1" dirty="0">
                <a:solidFill>
                  <a:schemeClr val="tx1"/>
                </a:solidFill>
              </a:rPr>
              <a:t>training</a:t>
            </a:r>
            <a:r>
              <a:rPr lang="en-US" altLang="en-US" dirty="0">
                <a:solidFill>
                  <a:schemeClr val="tx1"/>
                </a:solidFill>
              </a:rPr>
              <a:t> </a:t>
            </a:r>
            <a:r>
              <a:rPr lang="en-US" altLang="en-US" dirty="0"/>
              <a:t>is adequate, it may need to start earlier in service members' careers and be</a:t>
            </a:r>
            <a:r>
              <a:rPr lang="en-US" altLang="en-US" dirty="0">
                <a:solidFill>
                  <a:schemeClr val="tx1"/>
                </a:solidFill>
              </a:rPr>
              <a:t> </a:t>
            </a:r>
            <a:r>
              <a:rPr lang="en-US" altLang="en-US" b="1" dirty="0">
                <a:solidFill>
                  <a:schemeClr val="tx1"/>
                </a:solidFill>
              </a:rPr>
              <a:t>reinforced more frequently</a:t>
            </a:r>
            <a:r>
              <a:rPr lang="en-US" altLang="en-US" dirty="0"/>
              <a:t>.</a:t>
            </a:r>
          </a:p>
          <a:p>
            <a:endParaRPr lang="en-US" altLang="en-US" dirty="0"/>
          </a:p>
        </p:txBody>
      </p:sp>
      <p:sp>
        <p:nvSpPr>
          <p:cNvPr id="2" name="Rectangle 1">
            <a:extLst>
              <a:ext uri="{FF2B5EF4-FFF2-40B4-BE49-F238E27FC236}">
                <a16:creationId xmlns:a16="http://schemas.microsoft.com/office/drawing/2014/main" id="{6C66A9EC-B354-9348-4B37-F044ED497BDA}"/>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381931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24362" y="990600"/>
            <a:ext cx="8153400" cy="152400"/>
          </a:xfrm>
        </p:spPr>
        <p:txBody>
          <a:bodyPr>
            <a:normAutofit fontScale="90000"/>
          </a:bodyPr>
          <a:lstStyle/>
          <a:p>
            <a:pPr algn="ctr"/>
            <a:r>
              <a:rPr lang="en-US" altLang="en-US" dirty="0"/>
              <a:t>Purpose</a:t>
            </a:r>
          </a:p>
        </p:txBody>
      </p:sp>
      <p:sp>
        <p:nvSpPr>
          <p:cNvPr id="16387" name="Content Placeholder 2"/>
          <p:cNvSpPr>
            <a:spLocks noGrp="1"/>
          </p:cNvSpPr>
          <p:nvPr>
            <p:ph idx="1"/>
          </p:nvPr>
        </p:nvSpPr>
        <p:spPr>
          <a:xfrm>
            <a:off x="1733862" y="2286000"/>
            <a:ext cx="8534400" cy="4267200"/>
          </a:xfrm>
        </p:spPr>
        <p:txBody>
          <a:bodyPr/>
          <a:lstStyle/>
          <a:p>
            <a:r>
              <a:rPr lang="en-US" altLang="en-US" b="1" dirty="0">
                <a:solidFill>
                  <a:srgbClr val="FFFF00"/>
                </a:solidFill>
              </a:rPr>
              <a:t>“Limiting the potential for actual or perceived abuse of authority or partiality is a primary purpose of the policy on relationships.”</a:t>
            </a:r>
          </a:p>
          <a:p>
            <a:r>
              <a:rPr lang="en-US" altLang="en-US" dirty="0"/>
              <a:t>Maintain good order, morale, and discipline</a:t>
            </a:r>
          </a:p>
          <a:p>
            <a:r>
              <a:rPr lang="en-US" altLang="en-US" dirty="0"/>
              <a:t>Special confidence and trust placed in officers and NCOs</a:t>
            </a:r>
          </a:p>
          <a:p>
            <a:endParaRPr lang="en-US" altLang="en-US" dirty="0"/>
          </a:p>
          <a:p>
            <a:endParaRPr lang="en-US" altLang="en-US" dirty="0"/>
          </a:p>
          <a:p>
            <a:pPr marL="0" indent="0" algn="r">
              <a:buNone/>
            </a:pPr>
            <a:r>
              <a:rPr lang="en-US" altLang="en-US" dirty="0"/>
              <a:t>AR 600-32, para. 2-1</a:t>
            </a:r>
          </a:p>
          <a:p>
            <a:endParaRPr lang="en-US" altLang="en-US" dirty="0"/>
          </a:p>
        </p:txBody>
      </p:sp>
      <p:sp>
        <p:nvSpPr>
          <p:cNvPr id="2" name="Rectangle 1">
            <a:extLst>
              <a:ext uri="{FF2B5EF4-FFF2-40B4-BE49-F238E27FC236}">
                <a16:creationId xmlns:a16="http://schemas.microsoft.com/office/drawing/2014/main" id="{0D130DAF-EE6D-E96C-FF7A-2409B7BF2B8D}"/>
              </a:ext>
            </a:extLst>
          </p:cNvPr>
          <p:cNvSpPr/>
          <p:nvPr/>
        </p:nvSpPr>
        <p:spPr>
          <a:xfrm>
            <a:off x="211015" y="6602412"/>
            <a:ext cx="1905000" cy="228600"/>
          </a:xfrm>
          <a:prstGeom prst="rect">
            <a:avLst/>
          </a:prstGeom>
          <a:solidFill>
            <a:srgbClr val="174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Current as of November 2024</a:t>
            </a:r>
          </a:p>
        </p:txBody>
      </p:sp>
    </p:spTree>
    <p:extLst>
      <p:ext uri="{BB962C8B-B14F-4D97-AF65-F5344CB8AC3E}">
        <p14:creationId xmlns:p14="http://schemas.microsoft.com/office/powerpoint/2010/main" val="3286778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2056&quot;&gt;&lt;/object&gt;&lt;object type=&quot;2&quot; unique_id=&quot;12057&quot;&gt;&lt;object type=&quot;3&quot; unique_id=&quot;12058&quot;&gt;&lt;property id=&quot;20148&quot; value=&quot;5&quot;/&gt;&lt;property id=&quot;20300&quot; value=&quot;Slide 1&quot;/&gt;&lt;property id=&quot;20307&quot; value=&quot;432&quot;/&gt;&lt;/object&gt;&lt;object type=&quot;3&quot; unique_id=&quot;12059&quot;&gt;&lt;property id=&quot;20148&quot; value=&quot;5&quot;/&gt;&lt;property id=&quot;20300&quot; value=&quot;Slide 2 - &amp;quot;ISSRFRAT Training Objectives&amp;quot;&quot;/&gt;&lt;property id=&quot;20307&quot; value=&quot;301&quot;/&gt;&lt;/object&gt;&lt;object type=&quot;3&quot; unique_id=&quot;12060&quot;&gt;&lt;property id=&quot;20148&quot; value=&quot;5&quot;/&gt;&lt;property id=&quot;20300&quot; value=&quot;Slide 3 - &amp;quot;References&amp;quot;&quot;/&gt;&lt;property id=&quot;20307&quot; value=&quot;428&quot;/&gt;&lt;/object&gt;&lt;object type=&quot;3&quot; unique_id=&quot;12061&quot;&gt;&lt;property id=&quot;20148&quot; value=&quot;5&quot;/&gt;&lt;property id=&quot;20300&quot; value=&quot;Slide 4 - &amp;quot;History of Current Policy&amp;quot;&quot;/&gt;&lt;property id=&quot;20307&quot; value=&quot;409&quot;/&gt;&lt;/object&gt;&lt;object type=&quot;3&quot; unique_id=&quot;12062&quot;&gt;&lt;property id=&quot;20148&quot; value=&quot;5&quot;/&gt;&lt;property id=&quot;20300&quot; value=&quot;Slide 5 - &amp;quot;Secretary of Defense’s Findings&amp;quot;&quot;/&gt;&lt;property id=&quot;20307&quot; value=&quot;410&quot;/&gt;&lt;/object&gt;&lt;object type=&quot;3&quot; unique_id=&quot;12063&quot;&gt;&lt;property id=&quot;20148&quot; value=&quot;5&quot;/&gt;&lt;property id=&quot;20300&quot; value=&quot;Slide 6 - &amp;quot;The DoD Guidance&amp;quot;&quot;/&gt;&lt;property id=&quot;20307&quot; value=&quot;302&quot;/&gt;&lt;/object&gt;&lt;object type=&quot;3&quot; unique_id=&quot;12064&quot;&gt;&lt;property id=&quot;20148&quot; value=&quot;5&quot;/&gt;&lt;property id=&quot;20300&quot; value=&quot;Slide 7 - &amp;quot;Army Policy:&amp;#x0D;&amp;#x0A;A Hybrid of Old-New&amp;quot;&quot;/&gt;&lt;property id=&quot;20307&quot; value=&quot;388&quot;/&gt;&lt;/object&gt;&lt;object type=&quot;3&quot; unique_id=&quot;12065&quot;&gt;&lt;property id=&quot;20148&quot; value=&quot;5&quot;/&gt;&lt;property id=&quot;20300&quot; value=&quot;Slide 8 - &amp;quot;Applicability&amp;quot;&quot;/&gt;&lt;property id=&quot;20307&quot; value=&quot;334&quot;/&gt;&lt;/object&gt;&lt;object type=&quot;3&quot; unique_id=&quot;12066&quot;&gt;&lt;property id=&quot;20148&quot; value=&quot;5&quot;/&gt;&lt;property id=&quot;20300&quot; value=&quot;Slide 9 - &amp;quot;Applicability&amp;quot;&quot;/&gt;&lt;property id=&quot;20307&quot; value=&quot;412&quot;/&gt;&lt;/object&gt;&lt;object type=&quot;3&quot; unique_id=&quot;12067&quot;&gt;&lt;property id=&quot;20148&quot; value=&quot;5&quot;/&gt;&lt;property id=&quot;20300&quot; value=&quot;Slide 10 - &amp;quot;The Current Army Policy &amp;#x0D;&amp;#x0A;Analysis &amp;quot;&quot;/&gt;&lt;property id=&quot;20307&quot; value=&quot;345&quot;/&gt;&lt;/object&gt;&lt;object type=&quot;3&quot; unique_id=&quot;12068&quot;&gt;&lt;property id=&quot;20148&quot; value=&quot;5&quot;/&gt;&lt;property id=&quot;20300&quot; value=&quot;Slide 11 - &amp;quot;Officer/Enlisted Relationships&amp;quot;&quot;/&gt;&lt;property id=&quot;20307&quot; value=&quot;359&quot;/&gt;&lt;/object&gt;&lt;object type=&quot;3&quot; unique_id=&quot;12069&quot;&gt;&lt;property id=&quot;20148&quot; value=&quot;5&quot;/&gt;&lt;property id=&quot;20300&quot; value=&quot;Slide 13 - &amp;quot;Ongoing Business Relationships&amp;quot;&quot;/&gt;&lt;property id=&quot;20307&quot; value=&quot;317&quot;/&gt;&lt;/object&gt;&lt;object type=&quot;3&quot; unique_id=&quot;12070&quot;&gt;&lt;property id=&quot;20148&quot; value=&quot;5&quot;/&gt;&lt;property id=&quot;20300&quot; value=&quot;Slide 14 - &amp;quot;Ongoing Business Relationships&amp;quot;&quot;/&gt;&lt;property id=&quot;20307&quot; value=&quot;430&quot;/&gt;&lt;/object&gt;&lt;object type=&quot;3&quot; unique_id=&quot;12071&quot;&gt;&lt;property id=&quot;20148&quot; value=&quot;5&quot;/&gt;&lt;property id=&quot;20300&quot; value=&quot;Slide 15 - &amp;quot;Personal Relationships&amp;quot;&quot;/&gt;&lt;property id=&quot;20307&quot; value=&quot;319&quot;/&gt;&lt;/object&gt;&lt;object type=&quot;3&quot; unique_id=&quot;12072&quot;&gt;&lt;property id=&quot;20148&quot; value=&quot;5&quot;/&gt;&lt;property id=&quot;20300&quot; value=&quot;Slide 16 - &amp;quot;Personal Relationships&amp;quot;&quot;/&gt;&lt;property id=&quot;20307&quot; value=&quot;431&quot;/&gt;&lt;/object&gt;&lt;object type=&quot;3&quot; unique_id=&quot;12073&quot;&gt;&lt;property id=&quot;20148&quot; value=&quot;5&quot;/&gt;&lt;property id=&quot;20300&quot; value=&quot;Slide 17 - &amp;quot;Gambling&amp;quot;&quot;/&gt;&lt;property id=&quot;20307&quot; value=&quot;322&quot;/&gt;&lt;/object&gt;&lt;object type=&quot;3&quot; unique_id=&quot;12074&quot;&gt;&lt;property id=&quot;20148&quot; value=&quot;5&quot;/&gt;&lt;property id=&quot;20300&quot; value=&quot;Slide 18 - &amp;quot;Other Prohibited Relationships&amp;quot;&quot;/&gt;&lt;property id=&quot;20307&quot; value=&quot;413&quot;/&gt;&lt;/object&gt;&lt;object type=&quot;3&quot; unique_id=&quot;12075&quot;&gt;&lt;property id=&quot;20148&quot; value=&quot;5&quot;/&gt;&lt;property id=&quot;20300&quot; value=&quot;Slide 19 - &amp;quot; 5 Adverse Effects&amp;#x0D;&amp;#x0A;(Relationships among different ranks)&amp;quot;&quot;/&gt;&lt;property id=&quot;20307&quot; value=&quot;402&quot;/&gt;&lt;/object&gt;&lt;object type=&quot;3&quot; unique_id=&quot;12076&quot;&gt;&lt;property id=&quot;20148&quot; value=&quot;5&quot;/&gt;&lt;property id=&quot;20300&quot; value=&quot;Slide 20 - &amp;quot;5 Adverse Effects&amp;#x0D;&amp;#x0A;(Relationships among different ranks) &amp;quot;&quot;/&gt;&lt;property id=&quot;20307&quot; value=&quot;414&quot;/&gt;&lt;/object&gt;&lt;object type=&quot;3&quot; unique_id=&quot;12077&quot;&gt;&lt;property id=&quot;20148&quot; value=&quot;5&quot;/&gt;&lt;property id=&quot;20300&quot; value=&quot;Slide 21 - &amp;quot;Rules Caveat&amp;quot;&quot;/&gt;&lt;property id=&quot;20307&quot; value=&quot;411&quot;/&gt;&lt;/object&gt;&lt;object type=&quot;3&quot; unique_id=&quot;12078&quot;&gt;&lt;property id=&quot;20148&quot; value=&quot;5&quot;/&gt;&lt;property id=&quot;20300&quot; value=&quot;Slide 22 - &amp;quot;Commanders Should:&amp;quot;&quot;/&gt;&lt;property id=&quot;20307&quot; value=&quot;406&quot;/&gt;&lt;/object&gt;&lt;object type=&quot;3&quot; unique_id=&quot;12079&quot;&gt;&lt;property id=&quot;20148&quot; value=&quot;5&quot;/&gt;&lt;property id=&quot;20300&quot; value=&quot;Slide 23 - &amp;quot;Commander’s Response&amp;quot;&quot;/&gt;&lt;property id=&quot;20307&quot; value=&quot;407&quot;/&gt;&lt;/object&gt;&lt;object type=&quot;3&quot; unique_id=&quot;12080&quot;&gt;&lt;property id=&quot;20148&quot; value=&quot;5&quot;/&gt;&lt;property id=&quot;20300&quot; value=&quot;Slide 24 - &amp;quot;Commander’s Role&amp;quot;&quot;/&gt;&lt;property id=&quot;20307&quot; value=&quot;429&quot;/&gt;&lt;/object&gt;&lt;object type=&quot;3&quot; unique_id=&quot;12081&quot;&gt;&lt;property id=&quot;20148&quot; value=&quot;5&quot;/&gt;&lt;property id=&quot;20300&quot; value=&quot;Slide 25 - &amp;quot;Charging Options&amp;quot;&quot;/&gt;&lt;property id=&quot;20307&quot; value=&quot;300&quot;/&gt;&lt;/object&gt;&lt;object type=&quot;3&quot; unique_id=&quot;12082&quot;&gt;&lt;property id=&quot;20148&quot; value=&quot;5&quot;/&gt;&lt;property id=&quot;20300&quot; value=&quot;Slide 26 - &amp;quot;JA’s Role&amp;quot;&quot;/&gt;&lt;property id=&quot;20307&quot; value=&quot;400&quot;/&gt;&lt;/object&gt;&lt;object type=&quot;3&quot; unique_id=&quot;12083&quot;&gt;&lt;property id=&quot;20148&quot; value=&quot;5&quot;/&gt;&lt;property id=&quot;20300&quot; value=&quot;Slide 27 - &amp;quot;Questions&amp;quot;&quot;/&gt;&lt;property id=&quot;20307&quot; value=&quot;336&quot;/&gt;&lt;/object&gt;&lt;object type=&quot;3&quot; unique_id=&quot;12198&quot;&gt;&lt;property id=&quot;20148&quot; value=&quot;5&quot;/&gt;&lt;property id=&quot;20300&quot; value=&quot;Slide 12 - &amp;quot;NCO/Junior Enlisted Relationships&amp;quot;&quot;/&gt;&lt;property id=&quot;20307&quot; value=&quot;43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932A02711E8B394C9FB0EB73B60A78BD" ma:contentTypeVersion="5" ma:contentTypeDescription="Create a new PowerPoint." ma:contentTypeScope="" ma:versionID="041ff44d6e9cb9a04a9e54ab41558e5a">
  <xsd:schema xmlns:xsd="http://www.w3.org/2001/XMLSchema" xmlns:p="http://schemas.microsoft.com/office/2006/metadata/properties" xmlns:ns2="bfc0eaa3-de91-41db-ab70-a1befecdd27d" targetNamespace="http://schemas.microsoft.com/office/2006/metadata/properties" ma:root="true" ma:fieldsID="42482a24a09144bb0127bf4610b962eb" ns2:_="">
    <xsd:import namespace="bfc0eaa3-de91-41db-ab70-a1befecdd27d"/>
    <xsd:element name="properties">
      <xsd:complexType>
        <xsd:sequence>
          <xsd:element name="documentManagement">
            <xsd:complexType>
              <xsd:all>
                <xsd:element ref="ns2:Approval_x0020_Status" minOccurs="0"/>
              </xsd:all>
            </xsd:complexType>
          </xsd:element>
        </xsd:sequence>
      </xsd:complexType>
    </xsd:element>
  </xsd:schema>
  <xsd:schema xmlns:xsd="http://www.w3.org/2001/XMLSchema" xmlns:dms="http://schemas.microsoft.com/office/2006/documentManagement/types" targetNamespace="bfc0eaa3-de91-41db-ab70-a1befecdd27d" elementFormDefault="qualified">
    <xsd:import namespace="http://schemas.microsoft.com/office/2006/documentManagement/types"/>
    <xsd:element name="Approval_x0020_Status" ma:index="8" nillable="true" ma:displayName="Approval Status" ma:list="{b9c6d69c-2220-4a4d-85d5-93ad1027418d}" ma:internalName="Approval_x0020_Status"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pproval_x0020_Status xmlns="bfc0eaa3-de91-41db-ab70-a1befecdd27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D3094-AD49-40B1-91F6-0070A160B747}">
  <ds:schemaRefs>
    <ds:schemaRef ds:uri="http://schemas.microsoft.com/office/2006/metadata/longProperties"/>
  </ds:schemaRefs>
</ds:datastoreItem>
</file>

<file path=customXml/itemProps2.xml><?xml version="1.0" encoding="utf-8"?>
<ds:datastoreItem xmlns:ds="http://schemas.openxmlformats.org/officeDocument/2006/customXml" ds:itemID="{5F0BD029-3694-475C-9224-F47886BB12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0eaa3-de91-41db-ab70-a1befecdd2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D7C4624-3172-4BAE-BAE6-F9942D621CFA}">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bfc0eaa3-de91-41db-ab70-a1befecdd27d"/>
    <ds:schemaRef ds:uri="http://www.w3.org/XML/1998/namespace"/>
  </ds:schemaRefs>
</ds:datastoreItem>
</file>

<file path=customXml/itemProps4.xml><?xml version="1.0" encoding="utf-8"?>
<ds:datastoreItem xmlns:ds="http://schemas.openxmlformats.org/officeDocument/2006/customXml" ds:itemID="{29D35FF8-1B74-4244-8EC0-F7C05689354C}">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Banded</Template>
  <TotalTime>18747</TotalTime>
  <Pages>37</Pages>
  <Words>4196</Words>
  <Application>Microsoft Office PowerPoint</Application>
  <PresentationFormat>Widescreen</PresentationFormat>
  <Paragraphs>473</Paragraphs>
  <Slides>39</Slides>
  <Notes>38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Corbel</vt:lpstr>
      <vt:lpstr>Times New Roman</vt:lpstr>
      <vt:lpstr>Wingdings</vt:lpstr>
      <vt:lpstr>Banded</vt:lpstr>
      <vt:lpstr>Army STANDARD TRAINING PACKAGE </vt:lpstr>
      <vt:lpstr>PowerPoint Presentation</vt:lpstr>
      <vt:lpstr>ISSRFRAT Training Objectives</vt:lpstr>
      <vt:lpstr>References</vt:lpstr>
      <vt:lpstr>History of Current Policy</vt:lpstr>
      <vt:lpstr>Secretary of Defense’s Findings</vt:lpstr>
      <vt:lpstr>The DoD Guidance</vt:lpstr>
      <vt:lpstr>“Sex-Related Offenses Major Reason Behind Commander Dismissals”  - 20 Jan 2013 (AP)</vt:lpstr>
      <vt:lpstr>Purpose</vt:lpstr>
      <vt:lpstr>PURPOSE</vt:lpstr>
      <vt:lpstr>Army Policy: A Hybrid of Old-New</vt:lpstr>
      <vt:lpstr>Army Policy Analysis:</vt:lpstr>
      <vt:lpstr>Army Policy Analysis:</vt:lpstr>
      <vt:lpstr>Applicability</vt:lpstr>
      <vt:lpstr>Applicability</vt:lpstr>
      <vt:lpstr>Part I</vt:lpstr>
      <vt:lpstr>Officer/Enlisted Relationships</vt:lpstr>
      <vt:lpstr>NCO/Junior Enlisted Relationships</vt:lpstr>
      <vt:lpstr>Ongoing Business Relationships</vt:lpstr>
      <vt:lpstr>Ongoing Business Relationships</vt:lpstr>
      <vt:lpstr>Personal Relationships</vt:lpstr>
      <vt:lpstr>Personal Relationships</vt:lpstr>
      <vt:lpstr>Gambling</vt:lpstr>
      <vt:lpstr>ENTRY-LEVEL TRAINING</vt:lpstr>
      <vt:lpstr>ReCRUITING</vt:lpstr>
      <vt:lpstr>PROHIBITED CONDUCT</vt:lpstr>
      <vt:lpstr>PROHIBITED CONDUCT</vt:lpstr>
      <vt:lpstr>APPROVAL AUTHORITY FOR EXCEPTIONS</vt:lpstr>
      <vt:lpstr>Mandatory Initiation of Separation</vt:lpstr>
      <vt:lpstr>Article 93a: Prohibited activities with military recruit or trainee by person in position of special trust</vt:lpstr>
      <vt:lpstr>Part II</vt:lpstr>
      <vt:lpstr> 5 Adverse Effects (Relationships among different ranks)</vt:lpstr>
      <vt:lpstr>Rules Caveat</vt:lpstr>
      <vt:lpstr>PART III Commander’s  Response</vt:lpstr>
      <vt:lpstr>Commanders Should:</vt:lpstr>
      <vt:lpstr>Commander’s Role</vt:lpstr>
      <vt:lpstr>Charging Options</vt:lpstr>
      <vt:lpstr>JA’s Role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issrfrat</dc:subject>
  <dc:creator>David H. Robertson</dc:creator>
  <cp:lastModifiedBy>Keaton</cp:lastModifiedBy>
  <cp:revision>499</cp:revision>
  <cp:lastPrinted>2002-01-22T23:02:20Z</cp:lastPrinted>
  <dcterms:created xsi:type="dcterms:W3CDTF">1997-10-24T22:06:08Z</dcterms:created>
  <dcterms:modified xsi:type="dcterms:W3CDTF">2024-11-22T18:47:49Z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0x010100932A02711E8B394C9FB0EB73B60A78BD</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ContentType">
    <vt:lpwstr>Document</vt:lpwstr>
  </property>
</Properties>
</file>